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301" r:id="rId8"/>
    <p:sldId id="284" r:id="rId9"/>
    <p:sldId id="285" r:id="rId10"/>
    <p:sldId id="304" r:id="rId11"/>
    <p:sldId id="326" r:id="rId12"/>
    <p:sldId id="327" r:id="rId13"/>
    <p:sldId id="328" r:id="rId14"/>
    <p:sldId id="329" r:id="rId15"/>
    <p:sldId id="302" r:id="rId16"/>
    <p:sldId id="330" r:id="rId17"/>
    <p:sldId id="331" r:id="rId18"/>
    <p:sldId id="332" r:id="rId19"/>
    <p:sldId id="333" r:id="rId20"/>
    <p:sldId id="334" r:id="rId21"/>
    <p:sldId id="335" r:id="rId22"/>
    <p:sldId id="336" r:id="rId23"/>
    <p:sldId id="337" r:id="rId24"/>
    <p:sldId id="338" r:id="rId25"/>
    <p:sldId id="339" r:id="rId26"/>
    <p:sldId id="340" r:id="rId27"/>
    <p:sldId id="314" r:id="rId28"/>
    <p:sldId id="324" r:id="rId29"/>
    <p:sldId id="341"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19" autoAdjust="0"/>
  </p:normalViewPr>
  <p:slideViewPr>
    <p:cSldViewPr snapToGrid="0">
      <p:cViewPr varScale="1">
        <p:scale>
          <a:sx n="72" d="100"/>
          <a:sy n="72" d="100"/>
        </p:scale>
        <p:origin x="7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nWwpC0DMYtCtkEWLkPkghTSzpmDFdm2f/view?usp=sharing" TargetMode="External"/><Relationship Id="rId2" Type="http://schemas.openxmlformats.org/officeDocument/2006/relationships/hyperlink" Target="https://drive.google.com/file/d/1XtuQJ1RWFGY_3XQ6wGDbri9lRqEUlNeO/view?usp=sharing"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662351" cy="2420504"/>
          </a:xfrm>
        </p:spPr>
        <p:txBody>
          <a:bodyPr>
            <a:noAutofit/>
          </a:bodyPr>
          <a:lstStyle/>
          <a:p>
            <a:pPr algn="l"/>
            <a:r>
              <a:rPr lang="en-US" sz="3600" dirty="0"/>
              <a:t>Case Study: EDA With Student Performance Factors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By </a:t>
            </a:r>
            <a:r>
              <a:rPr lang="en-US" dirty="0" err="1">
                <a:solidFill>
                  <a:srgbClr val="5792BA"/>
                </a:solidFill>
              </a:rPr>
              <a:t>Irdam</a:t>
            </a:r>
            <a:r>
              <a:rPr lang="en-US" dirty="0">
                <a:solidFill>
                  <a:srgbClr val="5792BA"/>
                </a:solidFill>
              </a:rPr>
              <a:t> Elba </a:t>
            </a:r>
            <a:r>
              <a:rPr lang="en-US" dirty="0" err="1">
                <a:solidFill>
                  <a:srgbClr val="5792BA"/>
                </a:solidFill>
              </a:rPr>
              <a:t>Septian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1"/>
            <a:ext cx="7196533" cy="2336524"/>
          </a:xfrm>
        </p:spPr>
        <p:txBody>
          <a:bodyPr>
            <a:normAutofit/>
          </a:bodyPr>
          <a:lstStyle/>
          <a:p>
            <a:r>
              <a:rPr lang="en-US" sz="2000" dirty="0">
                <a:solidFill>
                  <a:schemeClr val="tx1"/>
                </a:solidFill>
              </a:rPr>
              <a:t>Now as you can see, there are no missing values anymore.</a:t>
            </a:r>
          </a:p>
          <a:p>
            <a:r>
              <a:rPr lang="en-US" sz="2000" dirty="0">
                <a:solidFill>
                  <a:schemeClr val="accent1"/>
                </a:solidFill>
              </a:rPr>
              <a:t>Data preprocessing </a:t>
            </a:r>
            <a:r>
              <a:rPr lang="en-US" sz="2000" dirty="0">
                <a:solidFill>
                  <a:schemeClr val="tx1"/>
                </a:solidFill>
              </a:rPr>
              <a:t>doesn't stop there. As shown in the image, I used the </a:t>
            </a:r>
            <a:r>
              <a:rPr lang="en-US" sz="2000" i="1" dirty="0">
                <a:solidFill>
                  <a:schemeClr val="tx1"/>
                </a:solidFill>
              </a:rPr>
              <a:t>describe</a:t>
            </a:r>
            <a:r>
              <a:rPr lang="en-US" sz="2000" dirty="0">
                <a:solidFill>
                  <a:schemeClr val="tx1"/>
                </a:solidFill>
              </a:rPr>
              <a:t> function in </a:t>
            </a:r>
            <a:r>
              <a:rPr lang="en-US" sz="2000" dirty="0">
                <a:solidFill>
                  <a:srgbClr val="FF0000"/>
                </a:solidFill>
              </a:rPr>
              <a:t>Python</a:t>
            </a:r>
            <a:r>
              <a:rPr lang="en-US" sz="2000" dirty="0">
                <a:solidFill>
                  <a:schemeClr val="tx1"/>
                </a:solidFill>
              </a:rPr>
              <a:t> to get an overview of the values, and it turns out the maximum value for </a:t>
            </a:r>
            <a:r>
              <a:rPr lang="en-US" sz="2000" i="1" dirty="0" err="1">
                <a:solidFill>
                  <a:schemeClr val="tx1"/>
                </a:solidFill>
              </a:rPr>
              <a:t>Exam_Score</a:t>
            </a:r>
            <a:r>
              <a:rPr lang="en-US" sz="2000" i="1" dirty="0">
                <a:solidFill>
                  <a:schemeClr val="tx1"/>
                </a:solidFill>
              </a:rPr>
              <a:t> </a:t>
            </a:r>
            <a:r>
              <a:rPr lang="en-US" sz="2000" dirty="0">
                <a:solidFill>
                  <a:schemeClr val="tx1"/>
                </a:solidFill>
              </a:rPr>
              <a:t>is 101, which doesn't make sense. Therefore, I decided to exclude it from the dataset.</a:t>
            </a:r>
          </a:p>
          <a:p>
            <a:endParaRPr lang="en-US" sz="2000" dirty="0">
              <a:solidFill>
                <a:schemeClr val="tx1"/>
              </a:solidFill>
            </a:endParaRPr>
          </a:p>
        </p:txBody>
      </p:sp>
      <p:pic>
        <p:nvPicPr>
          <p:cNvPr id="6" name="Picture 5">
            <a:extLst>
              <a:ext uri="{FF2B5EF4-FFF2-40B4-BE49-F238E27FC236}">
                <a16:creationId xmlns:a16="http://schemas.microsoft.com/office/drawing/2014/main" id="{8976EA5F-1397-40AD-9517-679DEF58B235}"/>
              </a:ext>
            </a:extLst>
          </p:cNvPr>
          <p:cNvPicPr>
            <a:picLocks noChangeAspect="1"/>
          </p:cNvPicPr>
          <p:nvPr/>
        </p:nvPicPr>
        <p:blipFill>
          <a:blip r:embed="rId2"/>
          <a:stretch>
            <a:fillRect/>
          </a:stretch>
        </p:blipFill>
        <p:spPr>
          <a:xfrm>
            <a:off x="9023183" y="1695824"/>
            <a:ext cx="1618311" cy="4877254"/>
          </a:xfrm>
          <a:prstGeom prst="rect">
            <a:avLst/>
          </a:prstGeom>
        </p:spPr>
      </p:pic>
      <p:pic>
        <p:nvPicPr>
          <p:cNvPr id="8" name="Picture 7">
            <a:extLst>
              <a:ext uri="{FF2B5EF4-FFF2-40B4-BE49-F238E27FC236}">
                <a16:creationId xmlns:a16="http://schemas.microsoft.com/office/drawing/2014/main" id="{107AF5C9-D1E1-4C4E-BA84-C9D332A535D8}"/>
              </a:ext>
            </a:extLst>
          </p:cNvPr>
          <p:cNvPicPr>
            <a:picLocks noChangeAspect="1"/>
          </p:cNvPicPr>
          <p:nvPr/>
        </p:nvPicPr>
        <p:blipFill>
          <a:blip r:embed="rId3"/>
          <a:stretch>
            <a:fillRect/>
          </a:stretch>
        </p:blipFill>
        <p:spPr>
          <a:xfrm>
            <a:off x="2100230" y="4757712"/>
            <a:ext cx="4427455" cy="1991786"/>
          </a:xfrm>
          <a:prstGeom prst="rect">
            <a:avLst/>
          </a:prstGeom>
        </p:spPr>
      </p:pic>
      <p:cxnSp>
        <p:nvCxnSpPr>
          <p:cNvPr id="13" name="Straight Arrow Connector 12">
            <a:extLst>
              <a:ext uri="{FF2B5EF4-FFF2-40B4-BE49-F238E27FC236}">
                <a16:creationId xmlns:a16="http://schemas.microsoft.com/office/drawing/2014/main" id="{B5DF63D3-9D39-42C7-B6B5-AB686932026B}"/>
              </a:ext>
            </a:extLst>
          </p:cNvPr>
          <p:cNvCxnSpPr/>
          <p:nvPr/>
        </p:nvCxnSpPr>
        <p:spPr>
          <a:xfrm>
            <a:off x="8110329" y="2345635"/>
            <a:ext cx="912854" cy="87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CFAAE0-8CD4-49EB-9305-5159EA5EF588}"/>
              </a:ext>
            </a:extLst>
          </p:cNvPr>
          <p:cNvCxnSpPr>
            <a:endCxn id="8" idx="0"/>
          </p:cNvCxnSpPr>
          <p:nvPr/>
        </p:nvCxnSpPr>
        <p:spPr>
          <a:xfrm>
            <a:off x="4293704" y="4320209"/>
            <a:ext cx="20254" cy="437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756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481472"/>
            <a:ext cx="7196533" cy="852279"/>
          </a:xfrm>
        </p:spPr>
        <p:txBody>
          <a:bodyPr>
            <a:normAutofit/>
          </a:bodyPr>
          <a:lstStyle/>
          <a:p>
            <a:r>
              <a:rPr lang="en-US" sz="2000" dirty="0">
                <a:solidFill>
                  <a:schemeClr val="tx1"/>
                </a:solidFill>
              </a:rPr>
              <a:t>After being excluded, the max value decrease to 100</a:t>
            </a:r>
          </a:p>
        </p:txBody>
      </p:sp>
      <p:pic>
        <p:nvPicPr>
          <p:cNvPr id="5" name="Picture 4">
            <a:extLst>
              <a:ext uri="{FF2B5EF4-FFF2-40B4-BE49-F238E27FC236}">
                <a16:creationId xmlns:a16="http://schemas.microsoft.com/office/drawing/2014/main" id="{20CFFE28-5146-4341-8096-BC9883EA25F3}"/>
              </a:ext>
            </a:extLst>
          </p:cNvPr>
          <p:cNvPicPr>
            <a:picLocks noChangeAspect="1"/>
          </p:cNvPicPr>
          <p:nvPr/>
        </p:nvPicPr>
        <p:blipFill>
          <a:blip r:embed="rId2"/>
          <a:stretch>
            <a:fillRect/>
          </a:stretch>
        </p:blipFill>
        <p:spPr>
          <a:xfrm>
            <a:off x="1037289" y="4103369"/>
            <a:ext cx="4525006" cy="619211"/>
          </a:xfrm>
          <a:prstGeom prst="rect">
            <a:avLst/>
          </a:prstGeom>
        </p:spPr>
      </p:pic>
      <p:pic>
        <p:nvPicPr>
          <p:cNvPr id="9" name="Picture 8">
            <a:extLst>
              <a:ext uri="{FF2B5EF4-FFF2-40B4-BE49-F238E27FC236}">
                <a16:creationId xmlns:a16="http://schemas.microsoft.com/office/drawing/2014/main" id="{B378332D-2E19-4A76-BFB8-1AD8BC4D03CE}"/>
              </a:ext>
            </a:extLst>
          </p:cNvPr>
          <p:cNvPicPr>
            <a:picLocks noChangeAspect="1"/>
          </p:cNvPicPr>
          <p:nvPr/>
        </p:nvPicPr>
        <p:blipFill>
          <a:blip r:embed="rId3"/>
          <a:stretch>
            <a:fillRect/>
          </a:stretch>
        </p:blipFill>
        <p:spPr>
          <a:xfrm>
            <a:off x="6828287" y="3658013"/>
            <a:ext cx="4439270" cy="1819529"/>
          </a:xfrm>
          <a:prstGeom prst="rect">
            <a:avLst/>
          </a:prstGeom>
        </p:spPr>
      </p:pic>
      <p:cxnSp>
        <p:nvCxnSpPr>
          <p:cNvPr id="11" name="Straight Arrow Connector 10">
            <a:extLst>
              <a:ext uri="{FF2B5EF4-FFF2-40B4-BE49-F238E27FC236}">
                <a16:creationId xmlns:a16="http://schemas.microsoft.com/office/drawing/2014/main" id="{DD52BF64-072B-4B0B-96BD-118AB9CC8039}"/>
              </a:ext>
            </a:extLst>
          </p:cNvPr>
          <p:cNvCxnSpPr>
            <a:stCxn id="5" idx="3"/>
            <a:endCxn id="9" idx="1"/>
          </p:cNvCxnSpPr>
          <p:nvPr/>
        </p:nvCxnSpPr>
        <p:spPr>
          <a:xfrm>
            <a:off x="5562295" y="4412975"/>
            <a:ext cx="1265992" cy="15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302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10708362" cy="1064312"/>
          </a:xfrm>
        </p:spPr>
        <p:txBody>
          <a:bodyPr>
            <a:normAutofit fontScale="92500" lnSpcReduction="20000"/>
          </a:bodyPr>
          <a:lstStyle/>
          <a:p>
            <a:r>
              <a:rPr lang="en-US" sz="2000" dirty="0">
                <a:solidFill>
                  <a:schemeClr val="tx1"/>
                </a:solidFill>
              </a:rPr>
              <a:t>For EDA, I first decided to visualize the categorical and numerical columns separately to get a general overview of the data.</a:t>
            </a:r>
          </a:p>
          <a:p>
            <a:r>
              <a:rPr lang="en-US" sz="2000" dirty="0">
                <a:solidFill>
                  <a:schemeClr val="tx1"/>
                </a:solidFill>
              </a:rPr>
              <a:t>I used bar chart for categorical and histogram for numerical</a:t>
            </a:r>
          </a:p>
        </p:txBody>
      </p:sp>
      <p:pic>
        <p:nvPicPr>
          <p:cNvPr id="8" name="Picture 7">
            <a:extLst>
              <a:ext uri="{FF2B5EF4-FFF2-40B4-BE49-F238E27FC236}">
                <a16:creationId xmlns:a16="http://schemas.microsoft.com/office/drawing/2014/main" id="{C8BD01F5-9577-4EBB-80CA-42ED8C1B89A0}"/>
              </a:ext>
            </a:extLst>
          </p:cNvPr>
          <p:cNvPicPr>
            <a:picLocks noChangeAspect="1"/>
          </p:cNvPicPr>
          <p:nvPr/>
        </p:nvPicPr>
        <p:blipFill>
          <a:blip r:embed="rId2"/>
          <a:stretch>
            <a:fillRect/>
          </a:stretch>
        </p:blipFill>
        <p:spPr>
          <a:xfrm>
            <a:off x="83204" y="3684104"/>
            <a:ext cx="5850886" cy="2902225"/>
          </a:xfrm>
          <a:prstGeom prst="rect">
            <a:avLst/>
          </a:prstGeom>
        </p:spPr>
      </p:pic>
      <p:pic>
        <p:nvPicPr>
          <p:cNvPr id="10" name="Picture 9">
            <a:extLst>
              <a:ext uri="{FF2B5EF4-FFF2-40B4-BE49-F238E27FC236}">
                <a16:creationId xmlns:a16="http://schemas.microsoft.com/office/drawing/2014/main" id="{8160E64D-BA12-4C10-B1A6-BD2FA837E3DA}"/>
              </a:ext>
            </a:extLst>
          </p:cNvPr>
          <p:cNvPicPr>
            <a:picLocks noChangeAspect="1"/>
          </p:cNvPicPr>
          <p:nvPr/>
        </p:nvPicPr>
        <p:blipFill>
          <a:blip r:embed="rId3"/>
          <a:stretch>
            <a:fillRect/>
          </a:stretch>
        </p:blipFill>
        <p:spPr>
          <a:xfrm>
            <a:off x="6065340" y="3684104"/>
            <a:ext cx="5936368" cy="2902225"/>
          </a:xfrm>
          <a:prstGeom prst="rect">
            <a:avLst/>
          </a:prstGeom>
        </p:spPr>
      </p:pic>
      <p:sp>
        <p:nvSpPr>
          <p:cNvPr id="11" name="Content Placeholder 2">
            <a:extLst>
              <a:ext uri="{FF2B5EF4-FFF2-40B4-BE49-F238E27FC236}">
                <a16:creationId xmlns:a16="http://schemas.microsoft.com/office/drawing/2014/main" id="{F92DA61F-01A3-4F40-BB19-7DE247CF449E}"/>
              </a:ext>
            </a:extLst>
          </p:cNvPr>
          <p:cNvSpPr txBox="1">
            <a:spLocks/>
          </p:cNvSpPr>
          <p:nvPr/>
        </p:nvSpPr>
        <p:spPr>
          <a:xfrm>
            <a:off x="988598" y="3244959"/>
            <a:ext cx="4408447" cy="334947"/>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000" dirty="0">
                <a:solidFill>
                  <a:schemeClr val="tx1"/>
                </a:solidFill>
              </a:rPr>
              <a:t>Here is the example of the categorical column</a:t>
            </a:r>
          </a:p>
        </p:txBody>
      </p:sp>
      <p:sp>
        <p:nvSpPr>
          <p:cNvPr id="12" name="Content Placeholder 2">
            <a:extLst>
              <a:ext uri="{FF2B5EF4-FFF2-40B4-BE49-F238E27FC236}">
                <a16:creationId xmlns:a16="http://schemas.microsoft.com/office/drawing/2014/main" id="{5D7C36DC-B1AE-4A8B-A939-DF1A89155DC9}"/>
              </a:ext>
            </a:extLst>
          </p:cNvPr>
          <p:cNvSpPr txBox="1">
            <a:spLocks/>
          </p:cNvSpPr>
          <p:nvPr/>
        </p:nvSpPr>
        <p:spPr>
          <a:xfrm>
            <a:off x="6794957" y="3254897"/>
            <a:ext cx="4408447" cy="334947"/>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000" dirty="0">
                <a:solidFill>
                  <a:schemeClr val="tx1"/>
                </a:solidFill>
              </a:rPr>
              <a:t>Here is the example of the numerical column</a:t>
            </a:r>
          </a:p>
        </p:txBody>
      </p:sp>
    </p:spTree>
    <p:extLst>
      <p:ext uri="{BB962C8B-B14F-4D97-AF65-F5344CB8AC3E}">
        <p14:creationId xmlns:p14="http://schemas.microsoft.com/office/powerpoint/2010/main" val="377771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4152476" cy="3715268"/>
          </a:xfrm>
        </p:spPr>
        <p:txBody>
          <a:bodyPr>
            <a:normAutofit fontScale="92500" lnSpcReduction="10000"/>
          </a:bodyPr>
          <a:lstStyle/>
          <a:p>
            <a:r>
              <a:rPr lang="en-US" sz="2000" dirty="0">
                <a:solidFill>
                  <a:schemeClr val="tx1"/>
                </a:solidFill>
              </a:rPr>
              <a:t>After I know the general overview of data, I want to know the correlation between numerical columns. Which columns have strong relationship weather its positive or negative, especially the one involving </a:t>
            </a:r>
            <a:r>
              <a:rPr lang="en-US" sz="2000" i="1" dirty="0" err="1">
                <a:solidFill>
                  <a:schemeClr val="tx1"/>
                </a:solidFill>
              </a:rPr>
              <a:t>Exam_Score</a:t>
            </a:r>
            <a:r>
              <a:rPr lang="en-US" sz="2000" i="1" dirty="0">
                <a:solidFill>
                  <a:schemeClr val="tx1"/>
                </a:solidFill>
              </a:rPr>
              <a:t>.</a:t>
            </a:r>
          </a:p>
          <a:p>
            <a:r>
              <a:rPr lang="en-US" sz="2000" dirty="0">
                <a:solidFill>
                  <a:schemeClr val="tx1"/>
                </a:solidFill>
              </a:rPr>
              <a:t>As shown in the image, the columns that has the strongest relationship with </a:t>
            </a:r>
            <a:r>
              <a:rPr lang="en-US" sz="2000" i="1" dirty="0" err="1">
                <a:solidFill>
                  <a:schemeClr val="tx1"/>
                </a:solidFill>
              </a:rPr>
              <a:t>Exam_Score</a:t>
            </a:r>
            <a:r>
              <a:rPr lang="en-US" sz="2000" i="1" dirty="0">
                <a:solidFill>
                  <a:schemeClr val="tx1"/>
                </a:solidFill>
              </a:rPr>
              <a:t> </a:t>
            </a:r>
            <a:r>
              <a:rPr lang="en-US" sz="2000" dirty="0">
                <a:solidFill>
                  <a:schemeClr val="tx1"/>
                </a:solidFill>
              </a:rPr>
              <a:t>are </a:t>
            </a:r>
            <a:r>
              <a:rPr lang="en-US" sz="2000" i="1" dirty="0" err="1">
                <a:solidFill>
                  <a:schemeClr val="tx1"/>
                </a:solidFill>
              </a:rPr>
              <a:t>Hours_Studied</a:t>
            </a:r>
            <a:r>
              <a:rPr lang="en-US" sz="2000" i="1" dirty="0">
                <a:solidFill>
                  <a:schemeClr val="tx1"/>
                </a:solidFill>
              </a:rPr>
              <a:t> </a:t>
            </a:r>
            <a:r>
              <a:rPr lang="en-US" sz="2000" dirty="0">
                <a:solidFill>
                  <a:schemeClr val="tx1"/>
                </a:solidFill>
              </a:rPr>
              <a:t>and </a:t>
            </a:r>
            <a:r>
              <a:rPr lang="en-US" sz="2000" i="1" dirty="0">
                <a:solidFill>
                  <a:schemeClr val="tx1"/>
                </a:solidFill>
              </a:rPr>
              <a:t>Attendance </a:t>
            </a:r>
            <a:r>
              <a:rPr lang="en-US" sz="2000" dirty="0">
                <a:solidFill>
                  <a:schemeClr val="tx1"/>
                </a:solidFill>
              </a:rPr>
              <a:t>with 0.48 and 0.67 respectively.</a:t>
            </a:r>
          </a:p>
        </p:txBody>
      </p:sp>
      <p:pic>
        <p:nvPicPr>
          <p:cNvPr id="5" name="Picture 4">
            <a:extLst>
              <a:ext uri="{FF2B5EF4-FFF2-40B4-BE49-F238E27FC236}">
                <a16:creationId xmlns:a16="http://schemas.microsoft.com/office/drawing/2014/main" id="{E93C92FD-ADC7-4024-99C2-F0659B9CB9CF}"/>
              </a:ext>
            </a:extLst>
          </p:cNvPr>
          <p:cNvPicPr>
            <a:picLocks noChangeAspect="1"/>
          </p:cNvPicPr>
          <p:nvPr/>
        </p:nvPicPr>
        <p:blipFill>
          <a:blip r:embed="rId2"/>
          <a:stretch>
            <a:fillRect/>
          </a:stretch>
        </p:blipFill>
        <p:spPr>
          <a:xfrm>
            <a:off x="5883966" y="2064594"/>
            <a:ext cx="5394240" cy="4457105"/>
          </a:xfrm>
          <a:prstGeom prst="rect">
            <a:avLst/>
          </a:prstGeom>
        </p:spPr>
      </p:pic>
    </p:spTree>
    <p:extLst>
      <p:ext uri="{BB962C8B-B14F-4D97-AF65-F5344CB8AC3E}">
        <p14:creationId xmlns:p14="http://schemas.microsoft.com/office/powerpoint/2010/main" val="2603194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9119" y="284922"/>
            <a:ext cx="10353762" cy="1033670"/>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264438" y="1314449"/>
            <a:ext cx="4281058" cy="5258629"/>
          </a:xfrm>
        </p:spPr>
        <p:txBody>
          <a:bodyPr>
            <a:noAutofit/>
          </a:bodyPr>
          <a:lstStyle/>
          <a:p>
            <a:r>
              <a:rPr lang="en-US" sz="1500" dirty="0">
                <a:solidFill>
                  <a:schemeClr val="tx1"/>
                </a:solidFill>
              </a:rPr>
              <a:t>After seeing the correlation, I checked the chart to confirm it. The chart clearly shows there is a correlation between extracurricular activities, study hours, attendance, and exam scores.</a:t>
            </a:r>
          </a:p>
          <a:p>
            <a:r>
              <a:rPr lang="en-US" sz="1500" dirty="0">
                <a:solidFill>
                  <a:schemeClr val="tx1"/>
                </a:solidFill>
              </a:rPr>
              <a:t>I want to understand why there are dots on the scatterplot that are far apart. I added '</a:t>
            </a:r>
            <a:r>
              <a:rPr lang="en-US" sz="1500" dirty="0" err="1">
                <a:solidFill>
                  <a:schemeClr val="tx1"/>
                </a:solidFill>
              </a:rPr>
              <a:t>Extracurricular_Activities</a:t>
            </a:r>
            <a:r>
              <a:rPr lang="en-US" sz="1500" dirty="0">
                <a:solidFill>
                  <a:schemeClr val="tx1"/>
                </a:solidFill>
              </a:rPr>
              <a:t>' to see if students with high study hours and attendance are also involved in extracurricular activities.</a:t>
            </a:r>
          </a:p>
          <a:p>
            <a:r>
              <a:rPr lang="en-US" sz="1500" dirty="0">
                <a:solidFill>
                  <a:schemeClr val="tx1"/>
                </a:solidFill>
              </a:rPr>
              <a:t>As shown in the image, it appears that individuals who participate in extracurricular activities can also exhibit high study hours, strong attendance, and high exam scores. This suggests that involvement in extracurricular activities does not necessarily limit academic performance.</a:t>
            </a:r>
          </a:p>
        </p:txBody>
      </p:sp>
      <p:pic>
        <p:nvPicPr>
          <p:cNvPr id="6" name="Picture 5">
            <a:extLst>
              <a:ext uri="{FF2B5EF4-FFF2-40B4-BE49-F238E27FC236}">
                <a16:creationId xmlns:a16="http://schemas.microsoft.com/office/drawing/2014/main" id="{07430839-1C1E-4DDA-9177-45B5E58C92EC}"/>
              </a:ext>
            </a:extLst>
          </p:cNvPr>
          <p:cNvPicPr>
            <a:picLocks noChangeAspect="1"/>
          </p:cNvPicPr>
          <p:nvPr/>
        </p:nvPicPr>
        <p:blipFill>
          <a:blip r:embed="rId2"/>
          <a:stretch>
            <a:fillRect/>
          </a:stretch>
        </p:blipFill>
        <p:spPr>
          <a:xfrm>
            <a:off x="4785511" y="1318592"/>
            <a:ext cx="7266568" cy="4618382"/>
          </a:xfrm>
          <a:prstGeom prst="rect">
            <a:avLst/>
          </a:prstGeom>
        </p:spPr>
      </p:pic>
    </p:spTree>
    <p:extLst>
      <p:ext uri="{BB962C8B-B14F-4D97-AF65-F5344CB8AC3E}">
        <p14:creationId xmlns:p14="http://schemas.microsoft.com/office/powerpoint/2010/main" val="66012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237934" y="1916372"/>
            <a:ext cx="4334067" cy="4332028"/>
          </a:xfrm>
        </p:spPr>
        <p:txBody>
          <a:bodyPr>
            <a:noAutofit/>
          </a:bodyPr>
          <a:lstStyle/>
          <a:p>
            <a:r>
              <a:rPr lang="en-US" sz="1700" dirty="0">
                <a:solidFill>
                  <a:schemeClr val="tx1"/>
                </a:solidFill>
              </a:rPr>
              <a:t>From the previous slide, we can conclude that exam scores are not influenced by extracurricular activities. However, to be certain, let's check the percentage.</a:t>
            </a:r>
          </a:p>
          <a:p>
            <a:r>
              <a:rPr lang="en-US" sz="1700" dirty="0">
                <a:solidFill>
                  <a:schemeClr val="tx1"/>
                </a:solidFill>
              </a:rPr>
              <a:t>Now, let's determine an imaginary minimum passing grade (MPG), for example, 75, and check the percentage of students who participated in extracurricular activities.</a:t>
            </a:r>
          </a:p>
          <a:p>
            <a:r>
              <a:rPr lang="en-US" sz="1700" dirty="0">
                <a:solidFill>
                  <a:schemeClr val="tx1"/>
                </a:solidFill>
              </a:rPr>
              <a:t>As shown in the image, a higher percentage of students (52.8%) scored above the passing grade when they participated in extracurricular activities.</a:t>
            </a:r>
          </a:p>
        </p:txBody>
      </p:sp>
      <p:pic>
        <p:nvPicPr>
          <p:cNvPr id="6" name="Picture 5">
            <a:extLst>
              <a:ext uri="{FF2B5EF4-FFF2-40B4-BE49-F238E27FC236}">
                <a16:creationId xmlns:a16="http://schemas.microsoft.com/office/drawing/2014/main" id="{0D93246A-1C5C-48DC-9283-6D5437D20B15}"/>
              </a:ext>
            </a:extLst>
          </p:cNvPr>
          <p:cNvPicPr>
            <a:picLocks noChangeAspect="1"/>
          </p:cNvPicPr>
          <p:nvPr/>
        </p:nvPicPr>
        <p:blipFill>
          <a:blip r:embed="rId2"/>
          <a:stretch>
            <a:fillRect/>
          </a:stretch>
        </p:blipFill>
        <p:spPr>
          <a:xfrm>
            <a:off x="4755728" y="2023829"/>
            <a:ext cx="7091716" cy="3957036"/>
          </a:xfrm>
          <a:prstGeom prst="rect">
            <a:avLst/>
          </a:prstGeom>
        </p:spPr>
      </p:pic>
    </p:spTree>
    <p:extLst>
      <p:ext uri="{BB962C8B-B14F-4D97-AF65-F5344CB8AC3E}">
        <p14:creationId xmlns:p14="http://schemas.microsoft.com/office/powerpoint/2010/main" val="3934044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245100" y="1866901"/>
            <a:ext cx="9224118" cy="1446142"/>
          </a:xfrm>
        </p:spPr>
        <p:txBody>
          <a:bodyPr>
            <a:noAutofit/>
          </a:bodyPr>
          <a:lstStyle/>
          <a:p>
            <a:r>
              <a:rPr lang="en-US" sz="1800" dirty="0">
                <a:solidFill>
                  <a:schemeClr val="tx1"/>
                </a:solidFill>
              </a:rPr>
              <a:t>Next, I want to examine the correlation with categorical variables using a chi-square test. In this case, I will focus on understanding how </a:t>
            </a:r>
            <a:r>
              <a:rPr lang="en-US" sz="1800" i="1" dirty="0" err="1">
                <a:solidFill>
                  <a:schemeClr val="tx1"/>
                </a:solidFill>
              </a:rPr>
              <a:t>Family_Income</a:t>
            </a:r>
            <a:r>
              <a:rPr lang="en-US" sz="1800" i="1" dirty="0">
                <a:solidFill>
                  <a:schemeClr val="tx1"/>
                </a:solidFill>
              </a:rPr>
              <a:t> </a:t>
            </a:r>
            <a:r>
              <a:rPr lang="en-US" sz="1800" dirty="0">
                <a:solidFill>
                  <a:schemeClr val="tx1"/>
                </a:solidFill>
              </a:rPr>
              <a:t>and </a:t>
            </a:r>
            <a:r>
              <a:rPr lang="en-US" sz="1800" i="1" dirty="0" err="1">
                <a:solidFill>
                  <a:schemeClr val="tx1"/>
                </a:solidFill>
              </a:rPr>
              <a:t>Teacher_Quality</a:t>
            </a:r>
            <a:r>
              <a:rPr lang="en-US" sz="1800" i="1" dirty="0">
                <a:solidFill>
                  <a:schemeClr val="tx1"/>
                </a:solidFill>
              </a:rPr>
              <a:t> </a:t>
            </a:r>
            <a:r>
              <a:rPr lang="en-US" sz="1800" dirty="0">
                <a:solidFill>
                  <a:schemeClr val="tx1"/>
                </a:solidFill>
              </a:rPr>
              <a:t>relate to improving the students' </a:t>
            </a:r>
            <a:r>
              <a:rPr lang="en-US" sz="1800" i="1" dirty="0" err="1">
                <a:solidFill>
                  <a:schemeClr val="tx1"/>
                </a:solidFill>
              </a:rPr>
              <a:t>Motivation_Level</a:t>
            </a:r>
            <a:r>
              <a:rPr lang="en-US" sz="1800" dirty="0">
                <a:solidFill>
                  <a:schemeClr val="tx1"/>
                </a:solidFill>
              </a:rPr>
              <a:t>.</a:t>
            </a:r>
          </a:p>
          <a:p>
            <a:r>
              <a:rPr lang="en-US" sz="1800" dirty="0">
                <a:solidFill>
                  <a:schemeClr val="tx1"/>
                </a:solidFill>
              </a:rPr>
              <a:t>First the family income, the hypothesis for this are</a:t>
            </a:r>
          </a:p>
        </p:txBody>
      </p:sp>
      <p:pic>
        <p:nvPicPr>
          <p:cNvPr id="5" name="Picture 4">
            <a:extLst>
              <a:ext uri="{FF2B5EF4-FFF2-40B4-BE49-F238E27FC236}">
                <a16:creationId xmlns:a16="http://schemas.microsoft.com/office/drawing/2014/main" id="{D49B3FD0-69E1-4B14-9C5F-E0365DE72839}"/>
              </a:ext>
            </a:extLst>
          </p:cNvPr>
          <p:cNvPicPr>
            <a:picLocks noChangeAspect="1"/>
          </p:cNvPicPr>
          <p:nvPr/>
        </p:nvPicPr>
        <p:blipFill>
          <a:blip r:embed="rId2"/>
          <a:stretch>
            <a:fillRect/>
          </a:stretch>
        </p:blipFill>
        <p:spPr>
          <a:xfrm>
            <a:off x="1801062" y="3429000"/>
            <a:ext cx="8579228" cy="718930"/>
          </a:xfrm>
          <a:prstGeom prst="rect">
            <a:avLst/>
          </a:prstGeom>
        </p:spPr>
      </p:pic>
      <p:pic>
        <p:nvPicPr>
          <p:cNvPr id="8" name="Picture 7">
            <a:extLst>
              <a:ext uri="{FF2B5EF4-FFF2-40B4-BE49-F238E27FC236}">
                <a16:creationId xmlns:a16="http://schemas.microsoft.com/office/drawing/2014/main" id="{441A7FDA-A19E-4A41-8172-64E2FDAD9EFD}"/>
              </a:ext>
            </a:extLst>
          </p:cNvPr>
          <p:cNvPicPr>
            <a:picLocks noChangeAspect="1"/>
          </p:cNvPicPr>
          <p:nvPr/>
        </p:nvPicPr>
        <p:blipFill>
          <a:blip r:embed="rId3"/>
          <a:stretch>
            <a:fillRect/>
          </a:stretch>
        </p:blipFill>
        <p:spPr>
          <a:xfrm>
            <a:off x="4012747" y="4523554"/>
            <a:ext cx="2874460" cy="1682910"/>
          </a:xfrm>
          <a:prstGeom prst="rect">
            <a:avLst/>
          </a:prstGeom>
        </p:spPr>
      </p:pic>
      <p:sp>
        <p:nvSpPr>
          <p:cNvPr id="9" name="TextBox 8">
            <a:extLst>
              <a:ext uri="{FF2B5EF4-FFF2-40B4-BE49-F238E27FC236}">
                <a16:creationId xmlns:a16="http://schemas.microsoft.com/office/drawing/2014/main" id="{025FC399-E6D3-441B-BA54-C6165203FC15}"/>
              </a:ext>
            </a:extLst>
          </p:cNvPr>
          <p:cNvSpPr txBox="1"/>
          <p:nvPr/>
        </p:nvSpPr>
        <p:spPr>
          <a:xfrm>
            <a:off x="4344051" y="4147930"/>
            <a:ext cx="2809461" cy="369332"/>
          </a:xfrm>
          <a:prstGeom prst="rect">
            <a:avLst/>
          </a:prstGeom>
          <a:noFill/>
        </p:spPr>
        <p:txBody>
          <a:bodyPr wrap="square" rtlCol="0">
            <a:spAutoFit/>
          </a:bodyPr>
          <a:lstStyle/>
          <a:p>
            <a:r>
              <a:rPr lang="en-US" dirty="0"/>
              <a:t>And this is the table</a:t>
            </a:r>
          </a:p>
        </p:txBody>
      </p:sp>
    </p:spTree>
    <p:extLst>
      <p:ext uri="{BB962C8B-B14F-4D97-AF65-F5344CB8AC3E}">
        <p14:creationId xmlns:p14="http://schemas.microsoft.com/office/powerpoint/2010/main" val="3256914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245099" y="1866900"/>
            <a:ext cx="5513509" cy="3322509"/>
          </a:xfrm>
        </p:spPr>
        <p:txBody>
          <a:bodyPr>
            <a:noAutofit/>
          </a:bodyPr>
          <a:lstStyle/>
          <a:p>
            <a:r>
              <a:rPr lang="en-US" sz="2000" dirty="0">
                <a:solidFill>
                  <a:schemeClr val="tx1"/>
                </a:solidFill>
              </a:rPr>
              <a:t>Using the chi-square function in Python, we obtained a chi-square statistic that is too small for a degree of freedom of 4, and the p-value is also too high. </a:t>
            </a:r>
            <a:r>
              <a:rPr lang="en-US" sz="2000" dirty="0">
                <a:solidFill>
                  <a:schemeClr val="accent1"/>
                </a:solidFill>
              </a:rPr>
              <a:t>This suggests that we fail to reject the null hypothesis, indicating that there is no significant association between </a:t>
            </a:r>
            <a:r>
              <a:rPr lang="en-US" sz="2000" i="1" dirty="0" err="1">
                <a:solidFill>
                  <a:schemeClr val="accent1"/>
                </a:solidFill>
              </a:rPr>
              <a:t>Family_Income</a:t>
            </a:r>
            <a:r>
              <a:rPr lang="en-US" sz="2000" dirty="0">
                <a:solidFill>
                  <a:schemeClr val="accent1"/>
                </a:solidFill>
              </a:rPr>
              <a:t> and </a:t>
            </a:r>
            <a:r>
              <a:rPr lang="en-US" sz="2000" i="1" dirty="0" err="1">
                <a:solidFill>
                  <a:schemeClr val="accent1"/>
                </a:solidFill>
              </a:rPr>
              <a:t>Motivation_Level</a:t>
            </a:r>
            <a:r>
              <a:rPr lang="en-US" sz="2000" dirty="0">
                <a:solidFill>
                  <a:schemeClr val="accent1"/>
                </a:solidFill>
              </a:rPr>
              <a:t>.</a:t>
            </a:r>
          </a:p>
        </p:txBody>
      </p:sp>
      <p:pic>
        <p:nvPicPr>
          <p:cNvPr id="6" name="Picture 5">
            <a:extLst>
              <a:ext uri="{FF2B5EF4-FFF2-40B4-BE49-F238E27FC236}">
                <a16:creationId xmlns:a16="http://schemas.microsoft.com/office/drawing/2014/main" id="{75E4180D-D5CD-4D18-BBC2-45DC794CCAA9}"/>
              </a:ext>
            </a:extLst>
          </p:cNvPr>
          <p:cNvPicPr>
            <a:picLocks noChangeAspect="1"/>
          </p:cNvPicPr>
          <p:nvPr/>
        </p:nvPicPr>
        <p:blipFill>
          <a:blip r:embed="rId2"/>
          <a:stretch>
            <a:fillRect/>
          </a:stretch>
        </p:blipFill>
        <p:spPr>
          <a:xfrm>
            <a:off x="7467301" y="2027150"/>
            <a:ext cx="2167029" cy="3162259"/>
          </a:xfrm>
          <a:prstGeom prst="rect">
            <a:avLst/>
          </a:prstGeom>
        </p:spPr>
      </p:pic>
    </p:spTree>
    <p:extLst>
      <p:ext uri="{BB962C8B-B14F-4D97-AF65-F5344CB8AC3E}">
        <p14:creationId xmlns:p14="http://schemas.microsoft.com/office/powerpoint/2010/main" val="255143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039452" y="1752114"/>
            <a:ext cx="10113095" cy="558248"/>
          </a:xfrm>
        </p:spPr>
        <p:txBody>
          <a:bodyPr>
            <a:normAutofit/>
          </a:bodyPr>
          <a:lstStyle/>
          <a:p>
            <a:r>
              <a:rPr lang="en-US" sz="2200" dirty="0">
                <a:solidFill>
                  <a:schemeClr val="tx1"/>
                </a:solidFill>
              </a:rPr>
              <a:t>As for teacher quality and motivation level, first we do the same step as before</a:t>
            </a:r>
          </a:p>
        </p:txBody>
      </p:sp>
      <p:pic>
        <p:nvPicPr>
          <p:cNvPr id="5" name="Picture 4">
            <a:extLst>
              <a:ext uri="{FF2B5EF4-FFF2-40B4-BE49-F238E27FC236}">
                <a16:creationId xmlns:a16="http://schemas.microsoft.com/office/drawing/2014/main" id="{CCE01F67-8CCE-42B4-8C19-04757A10E3DB}"/>
              </a:ext>
            </a:extLst>
          </p:cNvPr>
          <p:cNvPicPr>
            <a:picLocks noChangeAspect="1"/>
          </p:cNvPicPr>
          <p:nvPr/>
        </p:nvPicPr>
        <p:blipFill>
          <a:blip r:embed="rId2"/>
          <a:stretch>
            <a:fillRect/>
          </a:stretch>
        </p:blipFill>
        <p:spPr>
          <a:xfrm>
            <a:off x="1436814" y="2310362"/>
            <a:ext cx="9307723" cy="774568"/>
          </a:xfrm>
          <a:prstGeom prst="rect">
            <a:avLst/>
          </a:prstGeom>
        </p:spPr>
      </p:pic>
      <p:pic>
        <p:nvPicPr>
          <p:cNvPr id="8" name="Picture 7">
            <a:extLst>
              <a:ext uri="{FF2B5EF4-FFF2-40B4-BE49-F238E27FC236}">
                <a16:creationId xmlns:a16="http://schemas.microsoft.com/office/drawing/2014/main" id="{7C8B134F-FCE1-4A6A-8A07-8F01FEAF0A9B}"/>
              </a:ext>
            </a:extLst>
          </p:cNvPr>
          <p:cNvPicPr>
            <a:picLocks noChangeAspect="1"/>
          </p:cNvPicPr>
          <p:nvPr/>
        </p:nvPicPr>
        <p:blipFill>
          <a:blip r:embed="rId3"/>
          <a:stretch>
            <a:fillRect/>
          </a:stretch>
        </p:blipFill>
        <p:spPr>
          <a:xfrm>
            <a:off x="3906955" y="3429000"/>
            <a:ext cx="3381741" cy="1926308"/>
          </a:xfrm>
          <a:prstGeom prst="rect">
            <a:avLst/>
          </a:prstGeom>
        </p:spPr>
      </p:pic>
    </p:spTree>
    <p:extLst>
      <p:ext uri="{BB962C8B-B14F-4D97-AF65-F5344CB8AC3E}">
        <p14:creationId xmlns:p14="http://schemas.microsoft.com/office/powerpoint/2010/main" val="203620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039453" y="1752113"/>
            <a:ext cx="6196234" cy="4171609"/>
          </a:xfrm>
        </p:spPr>
        <p:txBody>
          <a:bodyPr>
            <a:normAutofit/>
          </a:bodyPr>
          <a:lstStyle/>
          <a:p>
            <a:r>
              <a:rPr lang="en-US" sz="2000" dirty="0">
                <a:solidFill>
                  <a:schemeClr val="tx1"/>
                </a:solidFill>
              </a:rPr>
              <a:t>For the second set of results, we obtained a chi-square statistic of </a:t>
            </a:r>
            <a:r>
              <a:rPr lang="en-US" sz="2000" b="1" dirty="0">
                <a:solidFill>
                  <a:schemeClr val="tx1"/>
                </a:solidFill>
              </a:rPr>
              <a:t>13.78</a:t>
            </a:r>
            <a:r>
              <a:rPr lang="en-US" sz="2000" dirty="0">
                <a:solidFill>
                  <a:schemeClr val="tx1"/>
                </a:solidFill>
              </a:rPr>
              <a:t> with a degree of freedom of </a:t>
            </a:r>
            <a:r>
              <a:rPr lang="en-US" sz="2000" b="1" dirty="0">
                <a:solidFill>
                  <a:schemeClr val="tx1"/>
                </a:solidFill>
              </a:rPr>
              <a:t>4</a:t>
            </a:r>
            <a:r>
              <a:rPr lang="en-US" sz="2000" dirty="0">
                <a:solidFill>
                  <a:schemeClr val="tx1"/>
                </a:solidFill>
              </a:rPr>
              <a:t>, and the p-value is </a:t>
            </a:r>
            <a:r>
              <a:rPr lang="en-US" sz="2000" b="1" dirty="0">
                <a:solidFill>
                  <a:schemeClr val="tx1"/>
                </a:solidFill>
              </a:rPr>
              <a:t>0.008</a:t>
            </a:r>
            <a:r>
              <a:rPr lang="en-US" sz="2000" dirty="0">
                <a:solidFill>
                  <a:schemeClr val="tx1"/>
                </a:solidFill>
              </a:rPr>
              <a:t>, which is low. </a:t>
            </a:r>
            <a:r>
              <a:rPr lang="en-US" sz="2000" dirty="0">
                <a:solidFill>
                  <a:schemeClr val="accent1"/>
                </a:solidFill>
              </a:rPr>
              <a:t>This indicates that we reject the null hypothesis, suggesting a significant association between </a:t>
            </a:r>
            <a:r>
              <a:rPr lang="en-US" sz="2000" i="1" dirty="0" err="1">
                <a:solidFill>
                  <a:schemeClr val="accent1"/>
                </a:solidFill>
              </a:rPr>
              <a:t>Teacher_Quality</a:t>
            </a:r>
            <a:r>
              <a:rPr lang="en-US" sz="2000" dirty="0">
                <a:solidFill>
                  <a:schemeClr val="accent1"/>
                </a:solidFill>
              </a:rPr>
              <a:t> and </a:t>
            </a:r>
            <a:r>
              <a:rPr lang="en-US" sz="2000" i="1" dirty="0" err="1">
                <a:solidFill>
                  <a:schemeClr val="accent1"/>
                </a:solidFill>
              </a:rPr>
              <a:t>Motivation_Level</a:t>
            </a:r>
            <a:r>
              <a:rPr lang="en-US" sz="2000" dirty="0">
                <a:solidFill>
                  <a:schemeClr val="accent1"/>
                </a:solidFill>
              </a:rPr>
              <a:t>.</a:t>
            </a:r>
          </a:p>
        </p:txBody>
      </p:sp>
      <p:pic>
        <p:nvPicPr>
          <p:cNvPr id="6" name="Picture 5">
            <a:extLst>
              <a:ext uri="{FF2B5EF4-FFF2-40B4-BE49-F238E27FC236}">
                <a16:creationId xmlns:a16="http://schemas.microsoft.com/office/drawing/2014/main" id="{1D765FAC-7E69-4E86-AE58-918C696126EC}"/>
              </a:ext>
            </a:extLst>
          </p:cNvPr>
          <p:cNvPicPr>
            <a:picLocks noChangeAspect="1"/>
          </p:cNvPicPr>
          <p:nvPr/>
        </p:nvPicPr>
        <p:blipFill>
          <a:blip r:embed="rId2"/>
          <a:stretch>
            <a:fillRect/>
          </a:stretch>
        </p:blipFill>
        <p:spPr>
          <a:xfrm>
            <a:off x="7546392" y="1876287"/>
            <a:ext cx="2962582" cy="4076037"/>
          </a:xfrm>
          <a:prstGeom prst="rect">
            <a:avLst/>
          </a:prstGeom>
        </p:spPr>
      </p:pic>
    </p:spTree>
    <p:extLst>
      <p:ext uri="{BB962C8B-B14F-4D97-AF65-F5344CB8AC3E}">
        <p14:creationId xmlns:p14="http://schemas.microsoft.com/office/powerpoint/2010/main" val="403443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2;p35">
            <a:extLst>
              <a:ext uri="{FF2B5EF4-FFF2-40B4-BE49-F238E27FC236}">
                <a16:creationId xmlns:a16="http://schemas.microsoft.com/office/drawing/2014/main" id="{5B389F32-7432-4552-A218-69056941B57A}"/>
              </a:ext>
            </a:extLst>
          </p:cNvPr>
          <p:cNvSpPr txBox="1">
            <a:spLocks/>
          </p:cNvSpPr>
          <p:nvPr/>
        </p:nvSpPr>
        <p:spPr>
          <a:xfrm>
            <a:off x="2244000" y="605761"/>
            <a:ext cx="7704000" cy="572700"/>
          </a:xfrm>
          <a:prstGeom prst="rect">
            <a:avLst/>
          </a:prstGeom>
        </p:spPr>
        <p:txBody>
          <a:bodyPr spcFirstLastPara="1" wrap="square" lIns="91425" tIns="91425" rIns="91425" bIns="91425"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a:t>TABLE OF CONTENTS</a:t>
            </a:r>
            <a:endParaRPr lang="en-US" dirty="0"/>
          </a:p>
        </p:txBody>
      </p:sp>
      <p:sp>
        <p:nvSpPr>
          <p:cNvPr id="3" name="Google Shape;323;p35">
            <a:extLst>
              <a:ext uri="{FF2B5EF4-FFF2-40B4-BE49-F238E27FC236}">
                <a16:creationId xmlns:a16="http://schemas.microsoft.com/office/drawing/2014/main" id="{1D6B7EE1-BA0D-47E9-A302-104862ECAC9E}"/>
              </a:ext>
            </a:extLst>
          </p:cNvPr>
          <p:cNvSpPr txBox="1">
            <a:spLocks/>
          </p:cNvSpPr>
          <p:nvPr/>
        </p:nvSpPr>
        <p:spPr>
          <a:xfrm>
            <a:off x="5230196" y="19111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01</a:t>
            </a:r>
          </a:p>
        </p:txBody>
      </p:sp>
      <p:sp>
        <p:nvSpPr>
          <p:cNvPr id="4" name="Google Shape;323;p35">
            <a:extLst>
              <a:ext uri="{FF2B5EF4-FFF2-40B4-BE49-F238E27FC236}">
                <a16:creationId xmlns:a16="http://schemas.microsoft.com/office/drawing/2014/main" id="{734CED09-078E-4D58-AF1A-34D6BA357B2C}"/>
              </a:ext>
            </a:extLst>
          </p:cNvPr>
          <p:cNvSpPr txBox="1">
            <a:spLocks/>
          </p:cNvSpPr>
          <p:nvPr/>
        </p:nvSpPr>
        <p:spPr>
          <a:xfrm>
            <a:off x="5230196" y="32065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02</a:t>
            </a:r>
          </a:p>
        </p:txBody>
      </p:sp>
      <p:sp>
        <p:nvSpPr>
          <p:cNvPr id="5" name="Google Shape;323;p35">
            <a:extLst>
              <a:ext uri="{FF2B5EF4-FFF2-40B4-BE49-F238E27FC236}">
                <a16:creationId xmlns:a16="http://schemas.microsoft.com/office/drawing/2014/main" id="{4C7330E4-0E10-41E0-B46F-98A84C35133C}"/>
              </a:ext>
            </a:extLst>
          </p:cNvPr>
          <p:cNvSpPr txBox="1">
            <a:spLocks/>
          </p:cNvSpPr>
          <p:nvPr/>
        </p:nvSpPr>
        <p:spPr>
          <a:xfrm>
            <a:off x="6096000" y="19111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04</a:t>
            </a:r>
          </a:p>
        </p:txBody>
      </p:sp>
      <p:sp>
        <p:nvSpPr>
          <p:cNvPr id="6" name="Google Shape;323;p35">
            <a:extLst>
              <a:ext uri="{FF2B5EF4-FFF2-40B4-BE49-F238E27FC236}">
                <a16:creationId xmlns:a16="http://schemas.microsoft.com/office/drawing/2014/main" id="{7538BA77-CFEB-4111-BBB6-BB9A000C714B}"/>
              </a:ext>
            </a:extLst>
          </p:cNvPr>
          <p:cNvSpPr txBox="1">
            <a:spLocks/>
          </p:cNvSpPr>
          <p:nvPr/>
        </p:nvSpPr>
        <p:spPr>
          <a:xfrm>
            <a:off x="5230196" y="45019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03</a:t>
            </a:r>
          </a:p>
        </p:txBody>
      </p:sp>
      <p:sp>
        <p:nvSpPr>
          <p:cNvPr id="7" name="Google Shape;329;p35">
            <a:extLst>
              <a:ext uri="{FF2B5EF4-FFF2-40B4-BE49-F238E27FC236}">
                <a16:creationId xmlns:a16="http://schemas.microsoft.com/office/drawing/2014/main" id="{4E2A9B91-56EE-4EDF-80A2-01B5E97DE633}"/>
              </a:ext>
            </a:extLst>
          </p:cNvPr>
          <p:cNvSpPr txBox="1">
            <a:spLocks/>
          </p:cNvSpPr>
          <p:nvPr/>
        </p:nvSpPr>
        <p:spPr>
          <a:xfrm>
            <a:off x="2822713" y="1911131"/>
            <a:ext cx="2407483"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INTRODUCTION</a:t>
            </a:r>
          </a:p>
        </p:txBody>
      </p:sp>
      <p:sp>
        <p:nvSpPr>
          <p:cNvPr id="8" name="Google Shape;329;p35">
            <a:extLst>
              <a:ext uri="{FF2B5EF4-FFF2-40B4-BE49-F238E27FC236}">
                <a16:creationId xmlns:a16="http://schemas.microsoft.com/office/drawing/2014/main" id="{AA052DC6-9423-40B0-A718-323B42D5C299}"/>
              </a:ext>
            </a:extLst>
          </p:cNvPr>
          <p:cNvSpPr txBox="1">
            <a:spLocks/>
          </p:cNvSpPr>
          <p:nvPr/>
        </p:nvSpPr>
        <p:spPr>
          <a:xfrm>
            <a:off x="1145214" y="3206531"/>
            <a:ext cx="4084982"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GOOGLE COLABORATORY</a:t>
            </a:r>
          </a:p>
        </p:txBody>
      </p:sp>
      <p:sp>
        <p:nvSpPr>
          <p:cNvPr id="9" name="Google Shape;329;p35">
            <a:extLst>
              <a:ext uri="{FF2B5EF4-FFF2-40B4-BE49-F238E27FC236}">
                <a16:creationId xmlns:a16="http://schemas.microsoft.com/office/drawing/2014/main" id="{57B94CD3-BD01-4059-AF72-4DAD01D7EC94}"/>
              </a:ext>
            </a:extLst>
          </p:cNvPr>
          <p:cNvSpPr txBox="1">
            <a:spLocks/>
          </p:cNvSpPr>
          <p:nvPr/>
        </p:nvSpPr>
        <p:spPr>
          <a:xfrm>
            <a:off x="1842052" y="4501931"/>
            <a:ext cx="3388145"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EDA: EXPLORATORY OR EXPLANATORY</a:t>
            </a:r>
          </a:p>
        </p:txBody>
      </p:sp>
      <p:sp>
        <p:nvSpPr>
          <p:cNvPr id="10" name="Google Shape;329;p35">
            <a:extLst>
              <a:ext uri="{FF2B5EF4-FFF2-40B4-BE49-F238E27FC236}">
                <a16:creationId xmlns:a16="http://schemas.microsoft.com/office/drawing/2014/main" id="{B78208DB-EB5B-40F9-A3D6-29911B3397BF}"/>
              </a:ext>
            </a:extLst>
          </p:cNvPr>
          <p:cNvSpPr txBox="1">
            <a:spLocks/>
          </p:cNvSpPr>
          <p:nvPr/>
        </p:nvSpPr>
        <p:spPr>
          <a:xfrm>
            <a:off x="6961803" y="1900697"/>
            <a:ext cx="3202614"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2000" dirty="0"/>
              <a:t>DATA PREPROCESSING</a:t>
            </a:r>
          </a:p>
        </p:txBody>
      </p:sp>
      <p:sp>
        <p:nvSpPr>
          <p:cNvPr id="11" name="Google Shape;329;p35">
            <a:extLst>
              <a:ext uri="{FF2B5EF4-FFF2-40B4-BE49-F238E27FC236}">
                <a16:creationId xmlns:a16="http://schemas.microsoft.com/office/drawing/2014/main" id="{01DE9181-C429-44B6-B412-04E238E8678E}"/>
              </a:ext>
            </a:extLst>
          </p:cNvPr>
          <p:cNvSpPr txBox="1">
            <a:spLocks/>
          </p:cNvSpPr>
          <p:nvPr/>
        </p:nvSpPr>
        <p:spPr>
          <a:xfrm>
            <a:off x="6988294" y="3206531"/>
            <a:ext cx="3626697"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2000" dirty="0"/>
              <a:t>EXPLORATORY DATA ANALYSIS</a:t>
            </a:r>
          </a:p>
        </p:txBody>
      </p:sp>
      <p:sp>
        <p:nvSpPr>
          <p:cNvPr id="12" name="Google Shape;323;p35">
            <a:extLst>
              <a:ext uri="{FF2B5EF4-FFF2-40B4-BE49-F238E27FC236}">
                <a16:creationId xmlns:a16="http://schemas.microsoft.com/office/drawing/2014/main" id="{22151572-30F2-4144-89A9-1517D5551FB5}"/>
              </a:ext>
            </a:extLst>
          </p:cNvPr>
          <p:cNvSpPr txBox="1">
            <a:spLocks/>
          </p:cNvSpPr>
          <p:nvPr/>
        </p:nvSpPr>
        <p:spPr>
          <a:xfrm>
            <a:off x="6104818" y="32065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05</a:t>
            </a:r>
          </a:p>
        </p:txBody>
      </p:sp>
      <p:sp>
        <p:nvSpPr>
          <p:cNvPr id="13" name="Google Shape;323;p35">
            <a:extLst>
              <a:ext uri="{FF2B5EF4-FFF2-40B4-BE49-F238E27FC236}">
                <a16:creationId xmlns:a16="http://schemas.microsoft.com/office/drawing/2014/main" id="{4856E4F1-4930-45CE-90DC-838D70C14ABD}"/>
              </a:ext>
            </a:extLst>
          </p:cNvPr>
          <p:cNvSpPr txBox="1">
            <a:spLocks/>
          </p:cNvSpPr>
          <p:nvPr/>
        </p:nvSpPr>
        <p:spPr>
          <a:xfrm>
            <a:off x="6122490" y="45019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06</a:t>
            </a:r>
          </a:p>
        </p:txBody>
      </p:sp>
      <p:sp>
        <p:nvSpPr>
          <p:cNvPr id="14" name="Google Shape;329;p35">
            <a:extLst>
              <a:ext uri="{FF2B5EF4-FFF2-40B4-BE49-F238E27FC236}">
                <a16:creationId xmlns:a16="http://schemas.microsoft.com/office/drawing/2014/main" id="{71584C85-7C49-4C54-A473-A7CCC815088A}"/>
              </a:ext>
            </a:extLst>
          </p:cNvPr>
          <p:cNvSpPr txBox="1">
            <a:spLocks/>
          </p:cNvSpPr>
          <p:nvPr/>
        </p:nvSpPr>
        <p:spPr>
          <a:xfrm>
            <a:off x="7014784" y="4501931"/>
            <a:ext cx="2606266"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dirty="0"/>
              <a:t>CONCLUSION</a:t>
            </a:r>
          </a:p>
        </p:txBody>
      </p:sp>
    </p:spTree>
    <p:extLst>
      <p:ext uri="{BB962C8B-B14F-4D97-AF65-F5344CB8AC3E}">
        <p14:creationId xmlns:p14="http://schemas.microsoft.com/office/powerpoint/2010/main" val="377903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039453" y="1752114"/>
            <a:ext cx="4327678" cy="4198112"/>
          </a:xfrm>
        </p:spPr>
        <p:txBody>
          <a:bodyPr>
            <a:normAutofit fontScale="92500" lnSpcReduction="10000"/>
          </a:bodyPr>
          <a:lstStyle/>
          <a:p>
            <a:r>
              <a:rPr lang="en-US" sz="2200" dirty="0">
                <a:solidFill>
                  <a:schemeClr val="tx1"/>
                </a:solidFill>
              </a:rPr>
              <a:t>Now I want to see what categorical columns that actually affected the </a:t>
            </a:r>
            <a:r>
              <a:rPr lang="en-US" sz="2200" i="1" dirty="0" err="1">
                <a:solidFill>
                  <a:schemeClr val="tx1"/>
                </a:solidFill>
              </a:rPr>
              <a:t>Exam_Score</a:t>
            </a:r>
            <a:r>
              <a:rPr lang="en-US" sz="2200" i="1" dirty="0">
                <a:solidFill>
                  <a:schemeClr val="tx1"/>
                </a:solidFill>
              </a:rPr>
              <a:t>.</a:t>
            </a:r>
            <a:r>
              <a:rPr lang="en-US" sz="2200" dirty="0">
                <a:solidFill>
                  <a:schemeClr val="tx1"/>
                </a:solidFill>
              </a:rPr>
              <a:t> I decided to use pivot table in order to visualize it.</a:t>
            </a:r>
          </a:p>
          <a:p>
            <a:r>
              <a:rPr lang="en-US" sz="2000" dirty="0">
                <a:solidFill>
                  <a:schemeClr val="tx1"/>
                </a:solidFill>
              </a:rPr>
              <a:t>As shown in the image, extracurricular activities positively impact exam scores, as both male and female students have higher average scores when participating in these activities. However, we have already confirmed this when discussing correlation.</a:t>
            </a:r>
          </a:p>
        </p:txBody>
      </p:sp>
      <p:pic>
        <p:nvPicPr>
          <p:cNvPr id="6" name="Picture 5">
            <a:extLst>
              <a:ext uri="{FF2B5EF4-FFF2-40B4-BE49-F238E27FC236}">
                <a16:creationId xmlns:a16="http://schemas.microsoft.com/office/drawing/2014/main" id="{F53C348B-1482-472E-8D6E-304B1F2423BB}"/>
              </a:ext>
            </a:extLst>
          </p:cNvPr>
          <p:cNvPicPr>
            <a:picLocks noChangeAspect="1"/>
          </p:cNvPicPr>
          <p:nvPr/>
        </p:nvPicPr>
        <p:blipFill>
          <a:blip r:embed="rId2"/>
          <a:stretch>
            <a:fillRect/>
          </a:stretch>
        </p:blipFill>
        <p:spPr>
          <a:xfrm>
            <a:off x="6096000" y="2102253"/>
            <a:ext cx="5547927" cy="1917998"/>
          </a:xfrm>
          <a:prstGeom prst="rect">
            <a:avLst/>
          </a:prstGeom>
        </p:spPr>
      </p:pic>
    </p:spTree>
    <p:extLst>
      <p:ext uri="{BB962C8B-B14F-4D97-AF65-F5344CB8AC3E}">
        <p14:creationId xmlns:p14="http://schemas.microsoft.com/office/powerpoint/2010/main" val="331290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410512" y="1724121"/>
            <a:ext cx="4004359" cy="4146592"/>
          </a:xfrm>
        </p:spPr>
        <p:txBody>
          <a:bodyPr>
            <a:normAutofit/>
          </a:bodyPr>
          <a:lstStyle/>
          <a:p>
            <a:r>
              <a:rPr lang="en-US" sz="2000" dirty="0">
                <a:solidFill>
                  <a:schemeClr val="tx1"/>
                </a:solidFill>
              </a:rPr>
              <a:t>I also want to examine whether there is a difference between students who attend public schools and those who attend private schools.</a:t>
            </a:r>
          </a:p>
          <a:p>
            <a:r>
              <a:rPr lang="en-US" sz="2000" dirty="0">
                <a:solidFill>
                  <a:schemeClr val="tx1"/>
                </a:solidFill>
              </a:rPr>
              <a:t>As shown on the picture, there is almost no difference between the two of them in relation to exam score.</a:t>
            </a:r>
          </a:p>
        </p:txBody>
      </p:sp>
      <p:pic>
        <p:nvPicPr>
          <p:cNvPr id="5" name="Picture 4">
            <a:extLst>
              <a:ext uri="{FF2B5EF4-FFF2-40B4-BE49-F238E27FC236}">
                <a16:creationId xmlns:a16="http://schemas.microsoft.com/office/drawing/2014/main" id="{8BC180F4-6B28-4A47-A995-775AA0186E60}"/>
              </a:ext>
            </a:extLst>
          </p:cNvPr>
          <p:cNvPicPr>
            <a:picLocks noChangeAspect="1"/>
          </p:cNvPicPr>
          <p:nvPr/>
        </p:nvPicPr>
        <p:blipFill>
          <a:blip r:embed="rId2"/>
          <a:stretch>
            <a:fillRect/>
          </a:stretch>
        </p:blipFill>
        <p:spPr>
          <a:xfrm>
            <a:off x="7153530" y="1724121"/>
            <a:ext cx="3627958" cy="1217862"/>
          </a:xfrm>
          <a:prstGeom prst="rect">
            <a:avLst/>
          </a:prstGeom>
        </p:spPr>
      </p:pic>
      <p:pic>
        <p:nvPicPr>
          <p:cNvPr id="10" name="Picture 9">
            <a:extLst>
              <a:ext uri="{FF2B5EF4-FFF2-40B4-BE49-F238E27FC236}">
                <a16:creationId xmlns:a16="http://schemas.microsoft.com/office/drawing/2014/main" id="{B8A6BDFF-E9D5-4FF5-8A21-EAABC2595FA2}"/>
              </a:ext>
            </a:extLst>
          </p:cNvPr>
          <p:cNvPicPr>
            <a:picLocks noChangeAspect="1"/>
          </p:cNvPicPr>
          <p:nvPr/>
        </p:nvPicPr>
        <p:blipFill>
          <a:blip r:embed="rId3"/>
          <a:stretch>
            <a:fillRect/>
          </a:stretch>
        </p:blipFill>
        <p:spPr>
          <a:xfrm>
            <a:off x="6777130" y="3283226"/>
            <a:ext cx="4601217" cy="3391373"/>
          </a:xfrm>
          <a:prstGeom prst="rect">
            <a:avLst/>
          </a:prstGeom>
        </p:spPr>
      </p:pic>
    </p:spTree>
    <p:extLst>
      <p:ext uri="{BB962C8B-B14F-4D97-AF65-F5344CB8AC3E}">
        <p14:creationId xmlns:p14="http://schemas.microsoft.com/office/powerpoint/2010/main" val="2390503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410512" y="1724121"/>
            <a:ext cx="4004359" cy="4146592"/>
          </a:xfrm>
        </p:spPr>
        <p:txBody>
          <a:bodyPr>
            <a:normAutofit/>
          </a:bodyPr>
          <a:lstStyle/>
          <a:p>
            <a:r>
              <a:rPr lang="en-US" sz="2000" dirty="0">
                <a:solidFill>
                  <a:schemeClr val="tx1"/>
                </a:solidFill>
              </a:rPr>
              <a:t>I also want to examine whether there is a difference in the distance the students have to go through in relation to exam score.</a:t>
            </a:r>
          </a:p>
          <a:p>
            <a:r>
              <a:rPr lang="en-US" sz="2000" dirty="0">
                <a:solidFill>
                  <a:schemeClr val="tx1"/>
                </a:solidFill>
              </a:rPr>
              <a:t>As shown on the picture, </a:t>
            </a:r>
            <a:r>
              <a:rPr lang="en-US" sz="2000" i="1" dirty="0">
                <a:solidFill>
                  <a:schemeClr val="tx1"/>
                </a:solidFill>
              </a:rPr>
              <a:t>Near </a:t>
            </a:r>
            <a:r>
              <a:rPr lang="en-US" sz="2000" dirty="0">
                <a:solidFill>
                  <a:schemeClr val="tx1"/>
                </a:solidFill>
              </a:rPr>
              <a:t>distance have a higher average.</a:t>
            </a:r>
          </a:p>
        </p:txBody>
      </p:sp>
      <p:pic>
        <p:nvPicPr>
          <p:cNvPr id="6" name="Picture 5">
            <a:extLst>
              <a:ext uri="{FF2B5EF4-FFF2-40B4-BE49-F238E27FC236}">
                <a16:creationId xmlns:a16="http://schemas.microsoft.com/office/drawing/2014/main" id="{5F68089D-F16A-49FA-A1EF-9D89EC7FA47A}"/>
              </a:ext>
            </a:extLst>
          </p:cNvPr>
          <p:cNvPicPr>
            <a:picLocks noChangeAspect="1"/>
          </p:cNvPicPr>
          <p:nvPr/>
        </p:nvPicPr>
        <p:blipFill>
          <a:blip r:embed="rId2"/>
          <a:stretch>
            <a:fillRect/>
          </a:stretch>
        </p:blipFill>
        <p:spPr>
          <a:xfrm>
            <a:off x="7224381" y="1724121"/>
            <a:ext cx="3138819" cy="1441644"/>
          </a:xfrm>
          <a:prstGeom prst="rect">
            <a:avLst/>
          </a:prstGeom>
        </p:spPr>
      </p:pic>
      <p:pic>
        <p:nvPicPr>
          <p:cNvPr id="8" name="Picture 7">
            <a:extLst>
              <a:ext uri="{FF2B5EF4-FFF2-40B4-BE49-F238E27FC236}">
                <a16:creationId xmlns:a16="http://schemas.microsoft.com/office/drawing/2014/main" id="{9D96D948-62E0-47F8-A919-A99AD3B7B4FA}"/>
              </a:ext>
            </a:extLst>
          </p:cNvPr>
          <p:cNvPicPr>
            <a:picLocks noChangeAspect="1"/>
          </p:cNvPicPr>
          <p:nvPr/>
        </p:nvPicPr>
        <p:blipFill>
          <a:blip r:embed="rId3"/>
          <a:stretch>
            <a:fillRect/>
          </a:stretch>
        </p:blipFill>
        <p:spPr>
          <a:xfrm>
            <a:off x="6431537" y="3341432"/>
            <a:ext cx="4629796" cy="3277057"/>
          </a:xfrm>
          <a:prstGeom prst="rect">
            <a:avLst/>
          </a:prstGeom>
        </p:spPr>
      </p:pic>
    </p:spTree>
    <p:extLst>
      <p:ext uri="{BB962C8B-B14F-4D97-AF65-F5344CB8AC3E}">
        <p14:creationId xmlns:p14="http://schemas.microsoft.com/office/powerpoint/2010/main" val="355684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a:xfrm>
            <a:off x="913795" y="609600"/>
            <a:ext cx="10353762" cy="954157"/>
          </a:xfrm>
        </p:spPr>
        <p:txBody>
          <a:bodyPr>
            <a:normAutofit/>
          </a:bodyPr>
          <a:lstStyle/>
          <a:p>
            <a:r>
              <a:rPr lang="en-US" sz="4000" dirty="0"/>
              <a:t>EXPLORATORY DATA ANALYSIS</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410512" y="1724121"/>
            <a:ext cx="4004359" cy="4146592"/>
          </a:xfrm>
        </p:spPr>
        <p:txBody>
          <a:bodyPr>
            <a:normAutofit/>
          </a:bodyPr>
          <a:lstStyle/>
          <a:p>
            <a:r>
              <a:rPr lang="en-US" sz="2000" dirty="0">
                <a:solidFill>
                  <a:schemeClr val="tx1"/>
                </a:solidFill>
              </a:rPr>
              <a:t>I also want to examine whether there is a difference in parental involvement toward the exam score</a:t>
            </a:r>
          </a:p>
          <a:p>
            <a:r>
              <a:rPr lang="en-US" sz="2000" dirty="0">
                <a:solidFill>
                  <a:schemeClr val="tx1"/>
                </a:solidFill>
              </a:rPr>
              <a:t>As shown on the picture, student with high parental involvement tend to score higher in exam.</a:t>
            </a:r>
          </a:p>
        </p:txBody>
      </p:sp>
      <p:pic>
        <p:nvPicPr>
          <p:cNvPr id="6" name="Picture 5">
            <a:extLst>
              <a:ext uri="{FF2B5EF4-FFF2-40B4-BE49-F238E27FC236}">
                <a16:creationId xmlns:a16="http://schemas.microsoft.com/office/drawing/2014/main" id="{29FA1E05-3166-41BB-9F12-3FFED9845251}"/>
              </a:ext>
            </a:extLst>
          </p:cNvPr>
          <p:cNvPicPr>
            <a:picLocks noChangeAspect="1"/>
          </p:cNvPicPr>
          <p:nvPr/>
        </p:nvPicPr>
        <p:blipFill>
          <a:blip r:embed="rId2"/>
          <a:stretch>
            <a:fillRect/>
          </a:stretch>
        </p:blipFill>
        <p:spPr>
          <a:xfrm>
            <a:off x="7097239" y="1563757"/>
            <a:ext cx="2338310" cy="1491269"/>
          </a:xfrm>
          <a:prstGeom prst="rect">
            <a:avLst/>
          </a:prstGeom>
        </p:spPr>
      </p:pic>
      <p:pic>
        <p:nvPicPr>
          <p:cNvPr id="8" name="Picture 7">
            <a:extLst>
              <a:ext uri="{FF2B5EF4-FFF2-40B4-BE49-F238E27FC236}">
                <a16:creationId xmlns:a16="http://schemas.microsoft.com/office/drawing/2014/main" id="{A7C02104-771D-44BE-9431-26844566B435}"/>
              </a:ext>
            </a:extLst>
          </p:cNvPr>
          <p:cNvPicPr>
            <a:picLocks noChangeAspect="1"/>
          </p:cNvPicPr>
          <p:nvPr/>
        </p:nvPicPr>
        <p:blipFill>
          <a:blip r:embed="rId3"/>
          <a:stretch>
            <a:fillRect/>
          </a:stretch>
        </p:blipFill>
        <p:spPr>
          <a:xfrm>
            <a:off x="6090676" y="3296478"/>
            <a:ext cx="4601217" cy="3334215"/>
          </a:xfrm>
          <a:prstGeom prst="rect">
            <a:avLst/>
          </a:prstGeom>
        </p:spPr>
      </p:pic>
    </p:spTree>
    <p:extLst>
      <p:ext uri="{BB962C8B-B14F-4D97-AF65-F5344CB8AC3E}">
        <p14:creationId xmlns:p14="http://schemas.microsoft.com/office/powerpoint/2010/main" val="2237755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319591" y="2102953"/>
            <a:ext cx="9542170" cy="3860525"/>
          </a:xfrm>
        </p:spPr>
        <p:txBody>
          <a:bodyPr>
            <a:normAutofit fontScale="92500" lnSpcReduction="10000"/>
          </a:bodyPr>
          <a:lstStyle/>
          <a:p>
            <a:r>
              <a:rPr lang="en-US" sz="2000" dirty="0">
                <a:solidFill>
                  <a:schemeClr val="tx1"/>
                </a:solidFill>
              </a:rPr>
              <a:t>The columns that have the most correlation with </a:t>
            </a:r>
            <a:r>
              <a:rPr lang="en-US" sz="2000" i="1" dirty="0" err="1">
                <a:solidFill>
                  <a:schemeClr val="tx1"/>
                </a:solidFill>
              </a:rPr>
              <a:t>Exam_Score</a:t>
            </a:r>
            <a:r>
              <a:rPr lang="en-US" sz="2000" i="1" dirty="0">
                <a:solidFill>
                  <a:schemeClr val="tx1"/>
                </a:solidFill>
              </a:rPr>
              <a:t> </a:t>
            </a:r>
            <a:r>
              <a:rPr lang="en-US" sz="2000" dirty="0">
                <a:solidFill>
                  <a:schemeClr val="tx1"/>
                </a:solidFill>
              </a:rPr>
              <a:t>are </a:t>
            </a:r>
            <a:r>
              <a:rPr lang="en-US" sz="2000" i="1" dirty="0" err="1">
                <a:solidFill>
                  <a:schemeClr val="tx1"/>
                </a:solidFill>
              </a:rPr>
              <a:t>Hours_studied</a:t>
            </a:r>
            <a:r>
              <a:rPr lang="en-US" sz="2000" i="1" dirty="0">
                <a:solidFill>
                  <a:schemeClr val="tx1"/>
                </a:solidFill>
              </a:rPr>
              <a:t> </a:t>
            </a:r>
            <a:r>
              <a:rPr lang="en-US" sz="2000" dirty="0">
                <a:solidFill>
                  <a:schemeClr val="tx1"/>
                </a:solidFill>
              </a:rPr>
              <a:t>and </a:t>
            </a:r>
            <a:r>
              <a:rPr lang="en-US" sz="2000" i="1" dirty="0">
                <a:solidFill>
                  <a:schemeClr val="tx1"/>
                </a:solidFill>
              </a:rPr>
              <a:t>Attendance.</a:t>
            </a:r>
          </a:p>
          <a:p>
            <a:r>
              <a:rPr lang="en-US" sz="2000" dirty="0">
                <a:solidFill>
                  <a:schemeClr val="tx1"/>
                </a:solidFill>
              </a:rPr>
              <a:t>Extracurricular activities did not affect exam scores, as demonstrated by the fact that more than 50% of students scored above 75. This is further supported by the visualization and pivot table, which show that extracurricular activities had no significant impact on exam scores for either gender.</a:t>
            </a:r>
          </a:p>
          <a:p>
            <a:r>
              <a:rPr lang="en-US" sz="2000" dirty="0">
                <a:solidFill>
                  <a:schemeClr val="tx1"/>
                </a:solidFill>
              </a:rPr>
              <a:t>Using chi-square test, it is known that there is no significant association between </a:t>
            </a:r>
            <a:r>
              <a:rPr lang="en-US" sz="2000" i="1" dirty="0" err="1">
                <a:solidFill>
                  <a:schemeClr val="tx1"/>
                </a:solidFill>
              </a:rPr>
              <a:t>Family_Income</a:t>
            </a:r>
            <a:r>
              <a:rPr lang="en-US" sz="2000" dirty="0">
                <a:solidFill>
                  <a:schemeClr val="tx1"/>
                </a:solidFill>
              </a:rPr>
              <a:t> and </a:t>
            </a:r>
            <a:r>
              <a:rPr lang="en-US" sz="2000" i="1" dirty="0" err="1">
                <a:solidFill>
                  <a:schemeClr val="tx1"/>
                </a:solidFill>
              </a:rPr>
              <a:t>Motivation_Level</a:t>
            </a:r>
            <a:r>
              <a:rPr lang="en-US" sz="2000" dirty="0">
                <a:solidFill>
                  <a:schemeClr val="tx1"/>
                </a:solidFill>
              </a:rPr>
              <a:t>.</a:t>
            </a:r>
          </a:p>
          <a:p>
            <a:r>
              <a:rPr lang="en-US" sz="2000" dirty="0">
                <a:solidFill>
                  <a:schemeClr val="tx1"/>
                </a:solidFill>
              </a:rPr>
              <a:t>Using chi-square, it is known that there is significant association between </a:t>
            </a:r>
            <a:r>
              <a:rPr lang="en-US" sz="2000" i="1" dirty="0" err="1">
                <a:solidFill>
                  <a:schemeClr val="tx1"/>
                </a:solidFill>
              </a:rPr>
              <a:t>Teacher_Quality</a:t>
            </a:r>
            <a:r>
              <a:rPr lang="en-US" sz="2000" dirty="0">
                <a:solidFill>
                  <a:schemeClr val="tx1"/>
                </a:solidFill>
              </a:rPr>
              <a:t> and </a:t>
            </a:r>
            <a:r>
              <a:rPr lang="en-US" sz="2000" i="1" dirty="0" err="1">
                <a:solidFill>
                  <a:schemeClr val="tx1"/>
                </a:solidFill>
              </a:rPr>
              <a:t>Motivation_Level</a:t>
            </a:r>
            <a:r>
              <a:rPr lang="en-US" sz="2000" dirty="0">
                <a:solidFill>
                  <a:schemeClr val="tx1"/>
                </a:solidFill>
              </a:rPr>
              <a:t>. That is why the school could improve the quality of the teacher.</a:t>
            </a:r>
          </a:p>
          <a:p>
            <a:endParaRPr lang="en-US" sz="2000" i="1" dirty="0">
              <a:solidFill>
                <a:schemeClr val="tx1"/>
              </a:solidFill>
            </a:endParaRPr>
          </a:p>
        </p:txBody>
      </p:sp>
    </p:spTree>
    <p:extLst>
      <p:ext uri="{BB962C8B-B14F-4D97-AF65-F5344CB8AC3E}">
        <p14:creationId xmlns:p14="http://schemas.microsoft.com/office/powerpoint/2010/main" val="280617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947468" y="2102953"/>
            <a:ext cx="8508498" cy="3979793"/>
          </a:xfrm>
        </p:spPr>
        <p:txBody>
          <a:bodyPr>
            <a:normAutofit/>
          </a:bodyPr>
          <a:lstStyle/>
          <a:p>
            <a:r>
              <a:rPr lang="en-US" sz="2000" dirty="0">
                <a:solidFill>
                  <a:schemeClr val="tx1"/>
                </a:solidFill>
              </a:rPr>
              <a:t>Female students tend to have higher average exam scores than male students in both private and public school settings, although the differences are minimal.</a:t>
            </a:r>
          </a:p>
          <a:p>
            <a:r>
              <a:rPr lang="en-US" sz="2000" dirty="0">
                <a:solidFill>
                  <a:schemeClr val="tx1"/>
                </a:solidFill>
              </a:rPr>
              <a:t>Proximity to school appears to correlate with better exam performance, indicating that students who live closer tend to perform better academically.</a:t>
            </a:r>
          </a:p>
          <a:p>
            <a:r>
              <a:rPr lang="en-US" sz="2000" dirty="0">
                <a:solidFill>
                  <a:schemeClr val="tx1"/>
                </a:solidFill>
              </a:rPr>
              <a:t>Higher levels of parental involvement are positively associated with improved exam scores, suggesting that engaged parents can enhance academic performance.</a:t>
            </a:r>
            <a:endParaRPr lang="en-US" sz="2000" i="1" dirty="0">
              <a:solidFill>
                <a:schemeClr val="tx1"/>
              </a:solidFill>
            </a:endParaRPr>
          </a:p>
        </p:txBody>
      </p:sp>
    </p:spTree>
    <p:extLst>
      <p:ext uri="{BB962C8B-B14F-4D97-AF65-F5344CB8AC3E}">
        <p14:creationId xmlns:p14="http://schemas.microsoft.com/office/powerpoint/2010/main" val="165550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947468" y="2102953"/>
            <a:ext cx="8508498" cy="3979793"/>
          </a:xfrm>
        </p:spPr>
        <p:txBody>
          <a:bodyPr>
            <a:normAutofit/>
          </a:bodyPr>
          <a:lstStyle/>
          <a:p>
            <a:r>
              <a:rPr lang="en-US" sz="2000" dirty="0">
                <a:solidFill>
                  <a:schemeClr val="tx1"/>
                </a:solidFill>
              </a:rPr>
              <a:t>Encouraging participation in extracurricular activities and enhancing parental involvement may lead to better academic outcomes for students.</a:t>
            </a:r>
          </a:p>
          <a:p>
            <a:r>
              <a:rPr lang="en-US" sz="2000" dirty="0">
                <a:solidFill>
                  <a:schemeClr val="tx1"/>
                </a:solidFill>
              </a:rPr>
              <a:t>Additionally, strategies to support students living farther from school could help improve their performance.</a:t>
            </a:r>
            <a:endParaRPr lang="en-US" sz="2000" i="1" dirty="0">
              <a:solidFill>
                <a:schemeClr val="tx1"/>
              </a:solidFill>
            </a:endParaRPr>
          </a:p>
        </p:txBody>
      </p:sp>
    </p:spTree>
    <p:extLst>
      <p:ext uri="{BB962C8B-B14F-4D97-AF65-F5344CB8AC3E}">
        <p14:creationId xmlns:p14="http://schemas.microsoft.com/office/powerpoint/2010/main" val="3945361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1DF6-7EBA-4004-A750-02552B89E767}"/>
              </a:ext>
            </a:extLst>
          </p:cNvPr>
          <p:cNvSpPr>
            <a:spLocks noGrp="1"/>
          </p:cNvSpPr>
          <p:nvPr>
            <p:ph type="title"/>
          </p:nvPr>
        </p:nvSpPr>
        <p:spPr/>
        <p:txBody>
          <a:bodyPr>
            <a:normAutofit/>
          </a:bodyPr>
          <a:lstStyle/>
          <a:p>
            <a:r>
              <a:rPr lang="en-US" sz="6000" dirty="0"/>
              <a:t>THANK YOU</a:t>
            </a:r>
          </a:p>
        </p:txBody>
      </p:sp>
    </p:spTree>
    <p:extLst>
      <p:ext uri="{BB962C8B-B14F-4D97-AF65-F5344CB8AC3E}">
        <p14:creationId xmlns:p14="http://schemas.microsoft.com/office/powerpoint/2010/main" val="331884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C966-775B-41A0-BC2C-D54924766E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917A3AD-AA2E-492F-AF96-20CDE2BFA572}"/>
              </a:ext>
            </a:extLst>
          </p:cNvPr>
          <p:cNvSpPr>
            <a:spLocks noGrp="1"/>
          </p:cNvSpPr>
          <p:nvPr>
            <p:ph idx="1"/>
          </p:nvPr>
        </p:nvSpPr>
        <p:spPr/>
        <p:txBody>
          <a:bodyPr/>
          <a:lstStyle/>
          <a:p>
            <a:pPr marL="36900" indent="0">
              <a:buNone/>
            </a:pPr>
            <a:r>
              <a:rPr lang="en-US" dirty="0"/>
              <a:t>Hello! My name is </a:t>
            </a:r>
            <a:r>
              <a:rPr lang="en-US" dirty="0" err="1"/>
              <a:t>Irdam</a:t>
            </a:r>
            <a:r>
              <a:rPr lang="en-US" dirty="0"/>
              <a:t> Elba </a:t>
            </a:r>
            <a:r>
              <a:rPr lang="en-US" dirty="0" err="1"/>
              <a:t>Septian</a:t>
            </a:r>
            <a:r>
              <a:rPr lang="en-US" dirty="0"/>
              <a:t> and I am a student in Business Intelligence batch 12 at dibimbing.id. In this slides I’m about to share my mini project with you. I’ll be using tools such as </a:t>
            </a:r>
            <a:r>
              <a:rPr lang="en-US" dirty="0">
                <a:solidFill>
                  <a:srgbClr val="FF0000"/>
                </a:solidFill>
              </a:rPr>
              <a:t>Google </a:t>
            </a:r>
            <a:r>
              <a:rPr lang="en-US" dirty="0" err="1">
                <a:solidFill>
                  <a:srgbClr val="FF0000"/>
                </a:solidFill>
              </a:rPr>
              <a:t>Colab</a:t>
            </a:r>
            <a:r>
              <a:rPr lang="en-US" dirty="0">
                <a:solidFill>
                  <a:srgbClr val="FF0000"/>
                </a:solidFill>
              </a:rPr>
              <a:t> </a:t>
            </a:r>
            <a:r>
              <a:rPr lang="en-US" dirty="0">
                <a:solidFill>
                  <a:schemeClr val="tx1"/>
                </a:solidFill>
              </a:rPr>
              <a:t>to</a:t>
            </a:r>
            <a:r>
              <a:rPr lang="en-US" dirty="0"/>
              <a:t> do EDA and statistical analysis in </a:t>
            </a:r>
            <a:r>
              <a:rPr lang="en-US" dirty="0">
                <a:solidFill>
                  <a:srgbClr val="FF0000"/>
                </a:solidFill>
              </a:rPr>
              <a:t>Python</a:t>
            </a:r>
          </a:p>
        </p:txBody>
      </p:sp>
    </p:spTree>
    <p:extLst>
      <p:ext uri="{BB962C8B-B14F-4D97-AF65-F5344CB8AC3E}">
        <p14:creationId xmlns:p14="http://schemas.microsoft.com/office/powerpoint/2010/main" val="100858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C966-775B-41A0-BC2C-D54924766E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917A3AD-AA2E-492F-AF96-20CDE2BFA572}"/>
              </a:ext>
            </a:extLst>
          </p:cNvPr>
          <p:cNvSpPr>
            <a:spLocks noGrp="1"/>
          </p:cNvSpPr>
          <p:nvPr>
            <p:ph idx="1"/>
          </p:nvPr>
        </p:nvSpPr>
        <p:spPr>
          <a:xfrm>
            <a:off x="913795" y="2076450"/>
            <a:ext cx="6030344" cy="4171950"/>
          </a:xfrm>
        </p:spPr>
        <p:txBody>
          <a:bodyPr>
            <a:normAutofit/>
          </a:bodyPr>
          <a:lstStyle/>
          <a:p>
            <a:r>
              <a:rPr lang="en-US" dirty="0">
                <a:solidFill>
                  <a:schemeClr val="tx1"/>
                </a:solidFill>
              </a:rPr>
              <a:t>In this example, I will be using a </a:t>
            </a:r>
            <a:r>
              <a:rPr lang="en-US" dirty="0">
                <a:solidFill>
                  <a:srgbClr val="FF0000"/>
                </a:solidFill>
              </a:rPr>
              <a:t>Student Performance Factors</a:t>
            </a:r>
            <a:r>
              <a:rPr lang="en-US" dirty="0">
                <a:solidFill>
                  <a:schemeClr val="tx1"/>
                </a:solidFill>
              </a:rPr>
              <a:t> dataset to perform EDA and statistical analysis </a:t>
            </a:r>
          </a:p>
          <a:p>
            <a:r>
              <a:rPr lang="en-US" dirty="0">
                <a:solidFill>
                  <a:schemeClr val="tx1"/>
                </a:solidFill>
              </a:rPr>
              <a:t>As shown in the image, the dataset contains 20 columns and 6,607 rows.</a:t>
            </a:r>
          </a:p>
          <a:p>
            <a:r>
              <a:rPr lang="en-US" dirty="0">
                <a:solidFill>
                  <a:schemeClr val="tx1"/>
                </a:solidFill>
              </a:rPr>
              <a:t>If you’d like to learn more about the dataset, you can visit </a:t>
            </a:r>
            <a:r>
              <a:rPr lang="en-US" dirty="0">
                <a:solidFill>
                  <a:schemeClr val="tx1"/>
                </a:solidFill>
                <a:hlinkClick r:id="rId2"/>
              </a:rPr>
              <a:t>here</a:t>
            </a:r>
            <a:endParaRPr lang="en-US" dirty="0">
              <a:solidFill>
                <a:schemeClr val="tx1"/>
              </a:solidFill>
            </a:endParaRPr>
          </a:p>
          <a:p>
            <a:r>
              <a:rPr lang="en-US" dirty="0">
                <a:solidFill>
                  <a:schemeClr val="tx1"/>
                </a:solidFill>
              </a:rPr>
              <a:t>If you also like to look at the full coding of this project, you can also visit </a:t>
            </a:r>
            <a:r>
              <a:rPr lang="en-US" dirty="0">
                <a:solidFill>
                  <a:schemeClr val="tx1"/>
                </a:solidFill>
                <a:hlinkClick r:id="rId3"/>
              </a:rPr>
              <a:t>here</a:t>
            </a:r>
            <a:endParaRPr lang="en-US" dirty="0">
              <a:solidFill>
                <a:schemeClr val="tx1"/>
              </a:solidFill>
            </a:endParaRPr>
          </a:p>
        </p:txBody>
      </p:sp>
      <p:pic>
        <p:nvPicPr>
          <p:cNvPr id="5" name="Picture 4">
            <a:extLst>
              <a:ext uri="{FF2B5EF4-FFF2-40B4-BE49-F238E27FC236}">
                <a16:creationId xmlns:a16="http://schemas.microsoft.com/office/drawing/2014/main" id="{98D9F205-CA1F-4211-83E0-D28ED03DFE72}"/>
              </a:ext>
            </a:extLst>
          </p:cNvPr>
          <p:cNvPicPr>
            <a:picLocks noChangeAspect="1"/>
          </p:cNvPicPr>
          <p:nvPr/>
        </p:nvPicPr>
        <p:blipFill>
          <a:blip r:embed="rId4"/>
          <a:stretch>
            <a:fillRect/>
          </a:stretch>
        </p:blipFill>
        <p:spPr>
          <a:xfrm>
            <a:off x="7063408" y="1922987"/>
            <a:ext cx="4478876" cy="4478876"/>
          </a:xfrm>
          <a:prstGeom prst="rect">
            <a:avLst/>
          </a:prstGeom>
        </p:spPr>
      </p:pic>
    </p:spTree>
    <p:extLst>
      <p:ext uri="{BB962C8B-B14F-4D97-AF65-F5344CB8AC3E}">
        <p14:creationId xmlns:p14="http://schemas.microsoft.com/office/powerpoint/2010/main" val="114419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What is a Google </a:t>
            </a:r>
            <a:r>
              <a:rPr lang="en-US" dirty="0" err="1"/>
              <a:t>Colaboratory</a:t>
            </a:r>
            <a:r>
              <a:rPr lang="en-US" dirty="0"/>
              <a:t>?</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50"/>
            <a:ext cx="5632779" cy="4443620"/>
          </a:xfrm>
        </p:spPr>
        <p:txBody>
          <a:bodyPr>
            <a:noAutofit/>
          </a:bodyPr>
          <a:lstStyle/>
          <a:p>
            <a:r>
              <a:rPr lang="en-US" sz="1900" dirty="0">
                <a:solidFill>
                  <a:srgbClr val="FF0000"/>
                </a:solidFill>
              </a:rPr>
              <a:t>Google </a:t>
            </a:r>
            <a:r>
              <a:rPr lang="en-US" sz="1900" dirty="0" err="1">
                <a:solidFill>
                  <a:srgbClr val="FF0000"/>
                </a:solidFill>
              </a:rPr>
              <a:t>Colaboratory</a:t>
            </a:r>
            <a:r>
              <a:rPr lang="en-US" sz="1900" dirty="0">
                <a:solidFill>
                  <a:srgbClr val="FF0000"/>
                </a:solidFill>
              </a:rPr>
              <a:t> </a:t>
            </a:r>
            <a:r>
              <a:rPr lang="en-US" sz="1900" dirty="0">
                <a:solidFill>
                  <a:schemeClr val="tx1"/>
                </a:solidFill>
              </a:rPr>
              <a:t>is a cloud-based platform that allows users to write and execute Python code directly in their web browser. It provides an environment for machine learning, data analysis, and other computational tasks, offering free access to GPUs and TPUs. </a:t>
            </a:r>
          </a:p>
          <a:p>
            <a:r>
              <a:rPr lang="en-US" sz="1900" dirty="0">
                <a:solidFill>
                  <a:srgbClr val="FF0000"/>
                </a:solidFill>
              </a:rPr>
              <a:t>Google </a:t>
            </a:r>
            <a:r>
              <a:rPr lang="en-US" sz="1900" dirty="0" err="1">
                <a:solidFill>
                  <a:srgbClr val="FF0000"/>
                </a:solidFill>
              </a:rPr>
              <a:t>Colab</a:t>
            </a:r>
            <a:r>
              <a:rPr lang="en-US" sz="1900" dirty="0">
                <a:solidFill>
                  <a:srgbClr val="FF0000"/>
                </a:solidFill>
              </a:rPr>
              <a:t> </a:t>
            </a:r>
            <a:r>
              <a:rPr lang="en-US" sz="1900" dirty="0">
                <a:solidFill>
                  <a:schemeClr val="tx1"/>
                </a:solidFill>
              </a:rPr>
              <a:t>is widely used for collaborative coding, especially for data science and artificial intelligence projects, as it enables users to share and execute notebooks seamlessly.</a:t>
            </a:r>
          </a:p>
        </p:txBody>
      </p:sp>
      <p:pic>
        <p:nvPicPr>
          <p:cNvPr id="6" name="Picture 5">
            <a:extLst>
              <a:ext uri="{FF2B5EF4-FFF2-40B4-BE49-F238E27FC236}">
                <a16:creationId xmlns:a16="http://schemas.microsoft.com/office/drawing/2014/main" id="{6E14E2F4-A0C4-40E0-91D7-55E532AD2CA5}"/>
              </a:ext>
            </a:extLst>
          </p:cNvPr>
          <p:cNvPicPr>
            <a:picLocks noChangeAspect="1"/>
          </p:cNvPicPr>
          <p:nvPr/>
        </p:nvPicPr>
        <p:blipFill>
          <a:blip r:embed="rId2"/>
          <a:stretch>
            <a:fillRect/>
          </a:stretch>
        </p:blipFill>
        <p:spPr>
          <a:xfrm>
            <a:off x="6774103" y="3099299"/>
            <a:ext cx="4980576" cy="2126614"/>
          </a:xfrm>
          <a:prstGeom prst="rect">
            <a:avLst/>
          </a:prstGeom>
        </p:spPr>
      </p:pic>
    </p:spTree>
    <p:extLst>
      <p:ext uri="{BB962C8B-B14F-4D97-AF65-F5344CB8AC3E}">
        <p14:creationId xmlns:p14="http://schemas.microsoft.com/office/powerpoint/2010/main" val="22640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sz="4400" dirty="0"/>
              <a:t>EDA: EXPLORATORY OR EXPLANATORY</a:t>
            </a:r>
            <a:endParaRPr lang="en-US" dirty="0"/>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50"/>
            <a:ext cx="10098762" cy="4297846"/>
          </a:xfrm>
        </p:spPr>
        <p:txBody>
          <a:bodyPr>
            <a:normAutofit/>
          </a:bodyPr>
          <a:lstStyle/>
          <a:p>
            <a:r>
              <a:rPr lang="en-US" sz="2000" dirty="0">
                <a:solidFill>
                  <a:schemeClr val="tx1"/>
                </a:solidFill>
              </a:rPr>
              <a:t>In the field of data, people often hear the term "</a:t>
            </a:r>
            <a:r>
              <a:rPr lang="en-US" sz="2000" dirty="0">
                <a:solidFill>
                  <a:schemeClr val="accent1"/>
                </a:solidFill>
              </a:rPr>
              <a:t>EDA</a:t>
            </a:r>
            <a:r>
              <a:rPr lang="en-US" sz="2000" dirty="0">
                <a:solidFill>
                  <a:schemeClr val="tx1"/>
                </a:solidFill>
              </a:rPr>
              <a:t>," which is commonly understood as </a:t>
            </a:r>
            <a:r>
              <a:rPr lang="en-US" sz="2000" b="1" dirty="0">
                <a:solidFill>
                  <a:schemeClr val="accent1"/>
                </a:solidFill>
              </a:rPr>
              <a:t>Exploratory Data Analysis</a:t>
            </a:r>
            <a:r>
              <a:rPr lang="en-US" sz="2000" dirty="0">
                <a:solidFill>
                  <a:schemeClr val="tx1"/>
                </a:solidFill>
              </a:rPr>
              <a:t>. However, there is another term also referred to as </a:t>
            </a:r>
            <a:r>
              <a:rPr lang="en-US" sz="2000" dirty="0">
                <a:solidFill>
                  <a:schemeClr val="accent1"/>
                </a:solidFill>
              </a:rPr>
              <a:t>EDA: </a:t>
            </a:r>
            <a:r>
              <a:rPr lang="en-US" sz="2000" b="1" dirty="0">
                <a:solidFill>
                  <a:schemeClr val="accent1"/>
                </a:solidFill>
              </a:rPr>
              <a:t>Explanatory Data Analysis</a:t>
            </a:r>
            <a:r>
              <a:rPr lang="en-US" sz="2000" dirty="0">
                <a:solidFill>
                  <a:schemeClr val="tx1"/>
                </a:solidFill>
              </a:rPr>
              <a:t>. So, what is the difference between the two?</a:t>
            </a:r>
          </a:p>
          <a:p>
            <a:r>
              <a:rPr lang="en-US" sz="2000" b="1" dirty="0">
                <a:solidFill>
                  <a:schemeClr val="accent1"/>
                </a:solidFill>
              </a:rPr>
              <a:t>Exploratory Data Analysis</a:t>
            </a:r>
            <a:r>
              <a:rPr lang="en-US" sz="2000" b="1" dirty="0">
                <a:solidFill>
                  <a:schemeClr val="tx1"/>
                </a:solidFill>
              </a:rPr>
              <a:t> (Exploratory EDA)</a:t>
            </a:r>
            <a:r>
              <a:rPr lang="en-US" sz="2000" dirty="0">
                <a:solidFill>
                  <a:schemeClr val="tx1"/>
                </a:solidFill>
              </a:rPr>
              <a:t> is the process of analyzing datasets to </a:t>
            </a:r>
            <a:r>
              <a:rPr lang="en-US" sz="2000" b="1" dirty="0">
                <a:solidFill>
                  <a:schemeClr val="tx1"/>
                </a:solidFill>
              </a:rPr>
              <a:t>discover patterns, relationships, and anomalies</a:t>
            </a:r>
            <a:r>
              <a:rPr lang="en-US" sz="2000" dirty="0">
                <a:solidFill>
                  <a:schemeClr val="tx1"/>
                </a:solidFill>
              </a:rPr>
              <a:t> without having predefined expectations. It involves generating insights and formulating hypotheses by using various visualizations and summary statistics.</a:t>
            </a:r>
          </a:p>
          <a:p>
            <a:r>
              <a:rPr lang="en-US" sz="2000" b="1" dirty="0">
                <a:solidFill>
                  <a:schemeClr val="accent1"/>
                </a:solidFill>
              </a:rPr>
              <a:t>Explanatory Data Analysis </a:t>
            </a:r>
            <a:r>
              <a:rPr lang="en-US" sz="2000" b="1" dirty="0">
                <a:solidFill>
                  <a:schemeClr val="tx1"/>
                </a:solidFill>
              </a:rPr>
              <a:t>(Explanatory EDA)</a:t>
            </a:r>
            <a:r>
              <a:rPr lang="en-US" sz="2000" dirty="0">
                <a:solidFill>
                  <a:schemeClr val="tx1"/>
                </a:solidFill>
              </a:rPr>
              <a:t>, on the other hand, focuses on </a:t>
            </a:r>
            <a:r>
              <a:rPr lang="en-US" sz="2000" b="1" dirty="0">
                <a:solidFill>
                  <a:schemeClr val="tx1"/>
                </a:solidFill>
              </a:rPr>
              <a:t>communicating specific insights and findings</a:t>
            </a:r>
            <a:r>
              <a:rPr lang="en-US" sz="2000" dirty="0">
                <a:solidFill>
                  <a:schemeClr val="tx1"/>
                </a:solidFill>
              </a:rPr>
              <a:t> that have been uncovered, often after the exploratory phase.</a:t>
            </a:r>
          </a:p>
        </p:txBody>
      </p:sp>
    </p:spTree>
    <p:extLst>
      <p:ext uri="{BB962C8B-B14F-4D97-AF65-F5344CB8AC3E}">
        <p14:creationId xmlns:p14="http://schemas.microsoft.com/office/powerpoint/2010/main" val="406200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9356639" cy="4496628"/>
          </a:xfrm>
        </p:spPr>
        <p:txBody>
          <a:bodyPr>
            <a:normAutofit/>
          </a:bodyPr>
          <a:lstStyle/>
          <a:p>
            <a:r>
              <a:rPr lang="en-US" sz="2000" b="1" dirty="0">
                <a:solidFill>
                  <a:schemeClr val="accent1"/>
                </a:solidFill>
              </a:rPr>
              <a:t>Data preprocessing</a:t>
            </a:r>
            <a:r>
              <a:rPr lang="en-US" sz="2000" dirty="0">
                <a:solidFill>
                  <a:schemeClr val="accent1"/>
                </a:solidFill>
              </a:rPr>
              <a:t> </a:t>
            </a:r>
            <a:r>
              <a:rPr lang="en-US" sz="2000" dirty="0">
                <a:solidFill>
                  <a:schemeClr val="tx1"/>
                </a:solidFill>
              </a:rPr>
              <a:t>is the crucial step in preparing raw data for analysis or modeling. It involves transforming the raw dataset into a clean, structured, and usable form.</a:t>
            </a:r>
          </a:p>
          <a:p>
            <a:r>
              <a:rPr lang="en-US" sz="2000" dirty="0">
                <a:solidFill>
                  <a:schemeClr val="tx1"/>
                </a:solidFill>
              </a:rPr>
              <a:t>This process ensures that data is accurate, complete, and formatted in a way that enables efficient analysis.</a:t>
            </a:r>
          </a:p>
        </p:txBody>
      </p:sp>
    </p:spTree>
    <p:extLst>
      <p:ext uri="{BB962C8B-B14F-4D97-AF65-F5344CB8AC3E}">
        <p14:creationId xmlns:p14="http://schemas.microsoft.com/office/powerpoint/2010/main" val="224806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7" y="2076450"/>
            <a:ext cx="6215874" cy="4496628"/>
          </a:xfrm>
        </p:spPr>
        <p:txBody>
          <a:bodyPr>
            <a:normAutofit/>
          </a:bodyPr>
          <a:lstStyle/>
          <a:p>
            <a:r>
              <a:rPr lang="en-US" sz="2000" dirty="0">
                <a:solidFill>
                  <a:schemeClr val="tx1"/>
                </a:solidFill>
              </a:rPr>
              <a:t>The first step in </a:t>
            </a:r>
            <a:r>
              <a:rPr lang="en-US" sz="2000" dirty="0">
                <a:solidFill>
                  <a:schemeClr val="accent1"/>
                </a:solidFill>
              </a:rPr>
              <a:t>data preprocessing </a:t>
            </a:r>
            <a:r>
              <a:rPr lang="en-US" sz="2000" dirty="0">
                <a:solidFill>
                  <a:schemeClr val="tx1"/>
                </a:solidFill>
              </a:rPr>
              <a:t>is to determine whether the dataset contains any null values. In Python, we can use specific code to check for these missing values. After running the code, the data may look like the image provided.</a:t>
            </a:r>
          </a:p>
          <a:p>
            <a:r>
              <a:rPr lang="en-US" sz="2000" dirty="0">
                <a:solidFill>
                  <a:schemeClr val="tx1"/>
                </a:solidFill>
              </a:rPr>
              <a:t>As you can see on the image the columns </a:t>
            </a:r>
            <a:r>
              <a:rPr lang="en-US" sz="2000" i="1" dirty="0" err="1">
                <a:solidFill>
                  <a:schemeClr val="tx1"/>
                </a:solidFill>
              </a:rPr>
              <a:t>Teacher_Quality</a:t>
            </a:r>
            <a:r>
              <a:rPr lang="en-US" sz="2000" i="1" dirty="0">
                <a:solidFill>
                  <a:schemeClr val="tx1"/>
                </a:solidFill>
              </a:rPr>
              <a:t>, </a:t>
            </a:r>
            <a:r>
              <a:rPr lang="en-US" sz="2000" i="1" dirty="0" err="1">
                <a:solidFill>
                  <a:schemeClr val="tx1"/>
                </a:solidFill>
              </a:rPr>
              <a:t>Parental_Education_Level</a:t>
            </a:r>
            <a:r>
              <a:rPr lang="en-US" sz="2000" i="1" dirty="0">
                <a:solidFill>
                  <a:schemeClr val="tx1"/>
                </a:solidFill>
              </a:rPr>
              <a:t>, </a:t>
            </a:r>
            <a:r>
              <a:rPr lang="en-US" sz="2000" dirty="0">
                <a:solidFill>
                  <a:schemeClr val="tx1"/>
                </a:solidFill>
              </a:rPr>
              <a:t>and </a:t>
            </a:r>
            <a:r>
              <a:rPr lang="en-US" sz="2000" i="1" dirty="0" err="1">
                <a:solidFill>
                  <a:schemeClr val="tx1"/>
                </a:solidFill>
              </a:rPr>
              <a:t>Distance_from_Home</a:t>
            </a:r>
            <a:endParaRPr lang="en-US" sz="2000" dirty="0">
              <a:solidFill>
                <a:schemeClr val="tx1"/>
              </a:solidFill>
            </a:endParaRPr>
          </a:p>
        </p:txBody>
      </p:sp>
      <p:pic>
        <p:nvPicPr>
          <p:cNvPr id="5" name="Picture 4">
            <a:extLst>
              <a:ext uri="{FF2B5EF4-FFF2-40B4-BE49-F238E27FC236}">
                <a16:creationId xmlns:a16="http://schemas.microsoft.com/office/drawing/2014/main" id="{2CFF85B9-5703-459D-80E1-5372224813BE}"/>
              </a:ext>
            </a:extLst>
          </p:cNvPr>
          <p:cNvPicPr>
            <a:picLocks noChangeAspect="1"/>
          </p:cNvPicPr>
          <p:nvPr/>
        </p:nvPicPr>
        <p:blipFill>
          <a:blip r:embed="rId2"/>
          <a:stretch>
            <a:fillRect/>
          </a:stretch>
        </p:blipFill>
        <p:spPr>
          <a:xfrm>
            <a:off x="9084873" y="1435518"/>
            <a:ext cx="2073458" cy="5323090"/>
          </a:xfrm>
          <a:prstGeom prst="rect">
            <a:avLst/>
          </a:prstGeom>
        </p:spPr>
      </p:pic>
    </p:spTree>
    <p:extLst>
      <p:ext uri="{BB962C8B-B14F-4D97-AF65-F5344CB8AC3E}">
        <p14:creationId xmlns:p14="http://schemas.microsoft.com/office/powerpoint/2010/main" val="67889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7" y="2076450"/>
            <a:ext cx="6215874" cy="4496628"/>
          </a:xfrm>
        </p:spPr>
        <p:txBody>
          <a:bodyPr>
            <a:normAutofit/>
          </a:bodyPr>
          <a:lstStyle/>
          <a:p>
            <a:r>
              <a:rPr lang="en-US" sz="2000" dirty="0">
                <a:solidFill>
                  <a:schemeClr val="tx1"/>
                </a:solidFill>
              </a:rPr>
              <a:t>After identifying null values in the dataset, there are several methods to handle them. However, the first step is to determine what percentage of the total data these missing values represent.</a:t>
            </a:r>
          </a:p>
          <a:p>
            <a:r>
              <a:rPr lang="en-US" sz="2000" dirty="0">
                <a:solidFill>
                  <a:schemeClr val="tx1"/>
                </a:solidFill>
              </a:rPr>
              <a:t>As shown in the image, only about 1% of the data contains missing values. Therefore, it is acceptable to delete, or in Python terms, "drop" the data.</a:t>
            </a:r>
          </a:p>
        </p:txBody>
      </p:sp>
      <p:pic>
        <p:nvPicPr>
          <p:cNvPr id="6" name="Picture 5">
            <a:extLst>
              <a:ext uri="{FF2B5EF4-FFF2-40B4-BE49-F238E27FC236}">
                <a16:creationId xmlns:a16="http://schemas.microsoft.com/office/drawing/2014/main" id="{9C782933-907D-4DBC-B501-577B8219EDBF}"/>
              </a:ext>
            </a:extLst>
          </p:cNvPr>
          <p:cNvPicPr>
            <a:picLocks noChangeAspect="1"/>
          </p:cNvPicPr>
          <p:nvPr/>
        </p:nvPicPr>
        <p:blipFill>
          <a:blip r:embed="rId2"/>
          <a:stretch>
            <a:fillRect/>
          </a:stretch>
        </p:blipFill>
        <p:spPr>
          <a:xfrm>
            <a:off x="7618180" y="2604432"/>
            <a:ext cx="3808878" cy="1858364"/>
          </a:xfrm>
          <a:prstGeom prst="rect">
            <a:avLst/>
          </a:prstGeom>
        </p:spPr>
      </p:pic>
      <p:pic>
        <p:nvPicPr>
          <p:cNvPr id="8" name="Picture 7">
            <a:extLst>
              <a:ext uri="{FF2B5EF4-FFF2-40B4-BE49-F238E27FC236}">
                <a16:creationId xmlns:a16="http://schemas.microsoft.com/office/drawing/2014/main" id="{9456C801-EF0F-44FB-9746-D5C8CA7184B2}"/>
              </a:ext>
            </a:extLst>
          </p:cNvPr>
          <p:cNvPicPr>
            <a:picLocks noChangeAspect="1"/>
          </p:cNvPicPr>
          <p:nvPr/>
        </p:nvPicPr>
        <p:blipFill>
          <a:blip r:embed="rId3"/>
          <a:stretch>
            <a:fillRect/>
          </a:stretch>
        </p:blipFill>
        <p:spPr>
          <a:xfrm>
            <a:off x="7176749" y="5200328"/>
            <a:ext cx="4691740" cy="488227"/>
          </a:xfrm>
          <a:prstGeom prst="rect">
            <a:avLst/>
          </a:prstGeom>
        </p:spPr>
      </p:pic>
      <p:cxnSp>
        <p:nvCxnSpPr>
          <p:cNvPr id="10" name="Straight Arrow Connector 9">
            <a:extLst>
              <a:ext uri="{FF2B5EF4-FFF2-40B4-BE49-F238E27FC236}">
                <a16:creationId xmlns:a16="http://schemas.microsoft.com/office/drawing/2014/main" id="{26F19B2C-657D-40F5-AAFA-D03928922652}"/>
              </a:ext>
            </a:extLst>
          </p:cNvPr>
          <p:cNvCxnSpPr>
            <a:stCxn id="6" idx="2"/>
            <a:endCxn id="8" idx="0"/>
          </p:cNvCxnSpPr>
          <p:nvPr/>
        </p:nvCxnSpPr>
        <p:spPr>
          <a:xfrm>
            <a:off x="9522619" y="4462796"/>
            <a:ext cx="0" cy="737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25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{FEE68422-A6D0-41B0-98A6-A9E6AFAE0F78}tf11665031_win32</Template>
  <TotalTime>9195</TotalTime>
  <Words>1604</Words>
  <Application>Microsoft Office PowerPoint</Application>
  <PresentationFormat>Widescreen</PresentationFormat>
  <Paragraphs>94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 Nova</vt:lpstr>
      <vt:lpstr>Arial Nova Light</vt:lpstr>
      <vt:lpstr>Wingdings 2</vt:lpstr>
      <vt:lpstr>SlateVTI</vt:lpstr>
      <vt:lpstr>Case Study: EDA With Student Performance Factors</vt:lpstr>
      <vt:lpstr>PowerPoint Presentation</vt:lpstr>
      <vt:lpstr>INTRODUCTION</vt:lpstr>
      <vt:lpstr>INTRODUCTION</vt:lpstr>
      <vt:lpstr>What is a Google Colaboratory?</vt:lpstr>
      <vt:lpstr>EDA: EXPLORATORY OR EXPLANATORY</vt:lpstr>
      <vt:lpstr>Data Preprocessing</vt:lpstr>
      <vt:lpstr>Data Preprocessing</vt:lpstr>
      <vt:lpstr>Data Preprocessing</vt:lpstr>
      <vt:lpstr>Data Preprocessing</vt:lpstr>
      <vt:lpstr>Data Preprocessing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Case Study #1</dc:title>
  <dc:creator>User</dc:creator>
  <cp:lastModifiedBy>User</cp:lastModifiedBy>
  <cp:revision>161</cp:revision>
  <dcterms:created xsi:type="dcterms:W3CDTF">2024-09-11T15:40:09Z</dcterms:created>
  <dcterms:modified xsi:type="dcterms:W3CDTF">2024-11-18T05:36:04Z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